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48"/>
  </p:notesMasterIdLst>
  <p:sldIdLst>
    <p:sldId id="256" r:id="rId2"/>
    <p:sldId id="275" r:id="rId3"/>
    <p:sldId id="322" r:id="rId4"/>
    <p:sldId id="269" r:id="rId5"/>
    <p:sldId id="323" r:id="rId6"/>
    <p:sldId id="293" r:id="rId7"/>
    <p:sldId id="324" r:id="rId8"/>
    <p:sldId id="294" r:id="rId9"/>
    <p:sldId id="304" r:id="rId10"/>
    <p:sldId id="295" r:id="rId11"/>
    <p:sldId id="325" r:id="rId12"/>
    <p:sldId id="307" r:id="rId13"/>
    <p:sldId id="326" r:id="rId14"/>
    <p:sldId id="327" r:id="rId15"/>
    <p:sldId id="328" r:id="rId16"/>
    <p:sldId id="329" r:id="rId17"/>
    <p:sldId id="330" r:id="rId18"/>
    <p:sldId id="298" r:id="rId19"/>
    <p:sldId id="306" r:id="rId20"/>
    <p:sldId id="331" r:id="rId21"/>
    <p:sldId id="309" r:id="rId22"/>
    <p:sldId id="332" r:id="rId23"/>
    <p:sldId id="310" r:id="rId24"/>
    <p:sldId id="333" r:id="rId25"/>
    <p:sldId id="311" r:id="rId26"/>
    <p:sldId id="334" r:id="rId27"/>
    <p:sldId id="312" r:id="rId28"/>
    <p:sldId id="345" r:id="rId29"/>
    <p:sldId id="341" r:id="rId30"/>
    <p:sldId id="338" r:id="rId31"/>
    <p:sldId id="346" r:id="rId32"/>
    <p:sldId id="343" r:id="rId33"/>
    <p:sldId id="339" r:id="rId34"/>
    <p:sldId id="342" r:id="rId35"/>
    <p:sldId id="347" r:id="rId36"/>
    <p:sldId id="344" r:id="rId37"/>
    <p:sldId id="340" r:id="rId38"/>
    <p:sldId id="335" r:id="rId39"/>
    <p:sldId id="317" r:id="rId40"/>
    <p:sldId id="336" r:id="rId41"/>
    <p:sldId id="318" r:id="rId42"/>
    <p:sldId id="337" r:id="rId43"/>
    <p:sldId id="320" r:id="rId44"/>
    <p:sldId id="349" r:id="rId45"/>
    <p:sldId id="348" r:id="rId46"/>
    <p:sldId id="289" r:id="rId4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8309" autoAdjust="0"/>
    <p:restoredTop sz="94660"/>
  </p:normalViewPr>
  <p:slideViewPr>
    <p:cSldViewPr>
      <p:cViewPr varScale="1">
        <p:scale>
          <a:sx n="71" d="100"/>
          <a:sy n="71" d="100"/>
        </p:scale>
        <p:origin x="756" y="-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049F9D-C26B-43FE-8B91-29136CFEC7C4}" type="datetimeFigureOut">
              <a:rPr lang="en-ZA" smtClean="0"/>
              <a:t>2015/12/02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8C79D5-BDCA-4F53-BEA6-AD3CDDDD501A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68827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C79D5-BDCA-4F53-BEA6-AD3CDDDD501A}" type="slidenum">
              <a:rPr lang="en-ZA" smtClean="0"/>
              <a:t>1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867722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C79D5-BDCA-4F53-BEA6-AD3CDDDD501A}" type="slidenum">
              <a:rPr lang="en-ZA" smtClean="0"/>
              <a:t>2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10849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C79D5-BDCA-4F53-BEA6-AD3CDDDD501A}" type="slidenum">
              <a:rPr lang="en-ZA" smtClean="0"/>
              <a:t>3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700881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C79D5-BDCA-4F53-BEA6-AD3CDDDD501A}" type="slidenum">
              <a:rPr lang="en-ZA" smtClean="0"/>
              <a:t>4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10849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C79D5-BDCA-4F53-BEA6-AD3CDDDD501A}" type="slidenum">
              <a:rPr lang="en-ZA" smtClean="0"/>
              <a:t>5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9656246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C79D5-BDCA-4F53-BEA6-AD3CDDDD501A}" type="slidenum">
              <a:rPr lang="en-ZA" smtClean="0"/>
              <a:t>6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10849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C79D5-BDCA-4F53-BEA6-AD3CDDDD501A}" type="slidenum">
              <a:rPr lang="en-ZA" smtClean="0"/>
              <a:t>7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989103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C79D5-BDCA-4F53-BEA6-AD3CDDDD501A}" type="slidenum">
              <a:rPr lang="en-ZA" smtClean="0"/>
              <a:t>8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167553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C79D5-BDCA-4F53-BEA6-AD3CDDDD501A}" type="slidenum">
              <a:rPr lang="en-ZA" smtClean="0"/>
              <a:t>9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717220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C79D5-BDCA-4F53-BEA6-AD3CDDDD501A}" type="slidenum">
              <a:rPr lang="en-ZA" smtClean="0"/>
              <a:t>10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996010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C79D5-BDCA-4F53-BEA6-AD3CDDDD501A}" type="slidenum">
              <a:rPr lang="en-ZA" smtClean="0"/>
              <a:t>11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116195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C79D5-BDCA-4F53-BEA6-AD3CDDDD501A}" type="slidenum">
              <a:rPr lang="en-ZA" smtClean="0"/>
              <a:t>12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935111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C79D5-BDCA-4F53-BEA6-AD3CDDDD501A}" type="slidenum">
              <a:rPr lang="en-ZA" smtClean="0"/>
              <a:t>13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944752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C79D5-BDCA-4F53-BEA6-AD3CDDDD501A}" type="slidenum">
              <a:rPr lang="en-ZA" smtClean="0"/>
              <a:t>14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9786225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C79D5-BDCA-4F53-BEA6-AD3CDDDD501A}" type="slidenum">
              <a:rPr lang="en-ZA" smtClean="0"/>
              <a:t>15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580517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C79D5-BDCA-4F53-BEA6-AD3CDDDD501A}" type="slidenum">
              <a:rPr lang="en-ZA" smtClean="0"/>
              <a:t>16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109110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C79D5-BDCA-4F53-BEA6-AD3CDDDD501A}" type="slidenum">
              <a:rPr lang="en-ZA" smtClean="0"/>
              <a:t>17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063486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C79D5-BDCA-4F53-BEA6-AD3CDDDD501A}" type="slidenum">
              <a:rPr lang="en-ZA" smtClean="0"/>
              <a:t>18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448569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C79D5-BDCA-4F53-BEA6-AD3CDDDD501A}" type="slidenum">
              <a:rPr lang="en-ZA" smtClean="0"/>
              <a:t>19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409367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C79D5-BDCA-4F53-BEA6-AD3CDDDD501A}" type="slidenum">
              <a:rPr lang="en-ZA" smtClean="0"/>
              <a:t>20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448724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C79D5-BDCA-4F53-BEA6-AD3CDDDD501A}" type="slidenum">
              <a:rPr lang="en-ZA" smtClean="0"/>
              <a:t>21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9818687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C79D5-BDCA-4F53-BEA6-AD3CDDDD501A}" type="slidenum">
              <a:rPr lang="en-ZA" smtClean="0"/>
              <a:t>22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2959919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C79D5-BDCA-4F53-BEA6-AD3CDDDD501A}" type="slidenum">
              <a:rPr lang="en-ZA" smtClean="0"/>
              <a:t>23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5838054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C79D5-BDCA-4F53-BEA6-AD3CDDDD501A}" type="slidenum">
              <a:rPr lang="en-ZA" smtClean="0"/>
              <a:t>24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7119200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C79D5-BDCA-4F53-BEA6-AD3CDDDD501A}" type="slidenum">
              <a:rPr lang="en-ZA" smtClean="0"/>
              <a:t>25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9789294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C79D5-BDCA-4F53-BEA6-AD3CDDDD501A}" type="slidenum">
              <a:rPr lang="en-ZA" smtClean="0"/>
              <a:t>26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82544692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C79D5-BDCA-4F53-BEA6-AD3CDDDD501A}" type="slidenum">
              <a:rPr lang="en-ZA" smtClean="0"/>
              <a:t>27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8859913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C79D5-BDCA-4F53-BEA6-AD3CDDDD501A}" type="slidenum">
              <a:rPr lang="en-ZA" smtClean="0"/>
              <a:t>28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0761392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C79D5-BDCA-4F53-BEA6-AD3CDDDD501A}" type="slidenum">
              <a:rPr lang="en-ZA" smtClean="0"/>
              <a:t>29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2946180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C79D5-BDCA-4F53-BEA6-AD3CDDDD501A}" type="slidenum">
              <a:rPr lang="en-ZA" smtClean="0"/>
              <a:t>30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8398491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C79D5-BDCA-4F53-BEA6-AD3CDDDD501A}" type="slidenum">
              <a:rPr lang="en-ZA" smtClean="0"/>
              <a:t>31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6957684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C79D5-BDCA-4F53-BEA6-AD3CDDDD501A}" type="slidenum">
              <a:rPr lang="en-ZA" smtClean="0"/>
              <a:t>32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6605799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C79D5-BDCA-4F53-BEA6-AD3CDDDD501A}" type="slidenum">
              <a:rPr lang="en-ZA" smtClean="0"/>
              <a:t>33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1001680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C79D5-BDCA-4F53-BEA6-AD3CDDDD501A}" type="slidenum">
              <a:rPr lang="en-ZA" smtClean="0"/>
              <a:t>34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1591663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C79D5-BDCA-4F53-BEA6-AD3CDDDD501A}" type="slidenum">
              <a:rPr lang="en-ZA" smtClean="0"/>
              <a:t>35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4499030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C79D5-BDCA-4F53-BEA6-AD3CDDDD501A}" type="slidenum">
              <a:rPr lang="en-ZA" smtClean="0"/>
              <a:t>36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9249562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C79D5-BDCA-4F53-BEA6-AD3CDDDD501A}" type="slidenum">
              <a:rPr lang="en-ZA" smtClean="0"/>
              <a:t>37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5925167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C79D5-BDCA-4F53-BEA6-AD3CDDDD501A}" type="slidenum">
              <a:rPr lang="en-ZA" smtClean="0"/>
              <a:t>38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4707225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C79D5-BDCA-4F53-BEA6-AD3CDDDD501A}" type="slidenum">
              <a:rPr lang="en-ZA" smtClean="0"/>
              <a:t>39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0859223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C79D5-BDCA-4F53-BEA6-AD3CDDDD501A}" type="slidenum">
              <a:rPr lang="en-ZA" smtClean="0"/>
              <a:t>40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3538646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C79D5-BDCA-4F53-BEA6-AD3CDDDD501A}" type="slidenum">
              <a:rPr lang="en-ZA" smtClean="0"/>
              <a:t>41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2627601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C79D5-BDCA-4F53-BEA6-AD3CDDDD501A}" type="slidenum">
              <a:rPr lang="en-ZA" smtClean="0"/>
              <a:t>42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5926603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C79D5-BDCA-4F53-BEA6-AD3CDDDD501A}" type="slidenum">
              <a:rPr lang="en-ZA" smtClean="0"/>
              <a:t>43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3806682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C79D5-BDCA-4F53-BEA6-AD3CDDDD501A}" type="slidenum">
              <a:rPr lang="en-ZA" smtClean="0"/>
              <a:t>44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6985327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C79D5-BDCA-4F53-BEA6-AD3CDDDD501A}" type="slidenum">
              <a:rPr lang="en-ZA" smtClean="0"/>
              <a:t>45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8056443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C79D5-BDCA-4F53-BEA6-AD3CDDDD501A}" type="slidenum">
              <a:rPr lang="en-ZA" smtClean="0"/>
              <a:t>46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553254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622C-09D7-405A-B786-4FD0E0677C53}" type="datetimeFigureOut">
              <a:rPr lang="en-ZA" smtClean="0"/>
              <a:t>2015/12/02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BAE4-D516-489E-A67E-9EA7016E1AB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52297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622C-09D7-405A-B786-4FD0E0677C53}" type="datetimeFigureOut">
              <a:rPr lang="en-ZA" smtClean="0"/>
              <a:t>2015/12/02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BAE4-D516-489E-A67E-9EA7016E1AB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951026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622C-09D7-405A-B786-4FD0E0677C53}" type="datetimeFigureOut">
              <a:rPr lang="en-ZA" smtClean="0"/>
              <a:t>2015/12/02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BAE4-D516-489E-A67E-9EA7016E1AB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40731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622C-09D7-405A-B786-4FD0E0677C53}" type="datetimeFigureOut">
              <a:rPr lang="en-ZA" smtClean="0"/>
              <a:t>2015/12/02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BAE4-D516-489E-A67E-9EA7016E1AB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885116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622C-09D7-405A-B786-4FD0E0677C53}" type="datetimeFigureOut">
              <a:rPr lang="en-ZA" smtClean="0"/>
              <a:t>2015/12/02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BAE4-D516-489E-A67E-9EA7016E1AB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1700536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622C-09D7-405A-B786-4FD0E0677C53}" type="datetimeFigureOut">
              <a:rPr lang="en-ZA" smtClean="0"/>
              <a:t>2015/12/02</a:t>
            </a:fld>
            <a:endParaRPr lang="en-ZA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BAE4-D516-489E-A67E-9EA7016E1AB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099101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622C-09D7-405A-B786-4FD0E0677C53}" type="datetimeFigureOut">
              <a:rPr lang="en-ZA" smtClean="0"/>
              <a:t>2015/12/02</a:t>
            </a:fld>
            <a:endParaRPr lang="en-ZA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BAE4-D516-489E-A67E-9EA7016E1AB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72203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622C-09D7-405A-B786-4FD0E0677C53}" type="datetimeFigureOut">
              <a:rPr lang="en-ZA" smtClean="0"/>
              <a:t>2015/12/02</a:t>
            </a:fld>
            <a:endParaRPr lang="en-ZA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BAE4-D516-489E-A67E-9EA7016E1AB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051427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622C-09D7-405A-B786-4FD0E0677C53}" type="datetimeFigureOut">
              <a:rPr lang="en-ZA" smtClean="0"/>
              <a:t>2015/12/02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BAE4-D516-489E-A67E-9EA7016E1AB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00802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622C-09D7-405A-B786-4FD0E0677C53}" type="datetimeFigureOut">
              <a:rPr lang="en-ZA" smtClean="0"/>
              <a:t>2015/12/02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BAE4-D516-489E-A67E-9EA7016E1AB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24559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622C-09D7-405A-B786-4FD0E0677C53}" type="datetimeFigureOut">
              <a:rPr lang="en-ZA" smtClean="0"/>
              <a:t>2015/12/02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BAE4-D516-489E-A67E-9EA7016E1AB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8350992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622C-09D7-405A-B786-4FD0E0677C53}" type="datetimeFigureOut">
              <a:rPr lang="en-ZA" smtClean="0"/>
              <a:t>2015/12/02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BAE4-D516-489E-A67E-9EA7016E1AB4}" type="slidenum">
              <a:rPr lang="en-ZA" smtClean="0"/>
              <a:t>‹#›</a:t>
            </a:fld>
            <a:endParaRPr lang="en-ZA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692417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622C-09D7-405A-B786-4FD0E0677C53}" type="datetimeFigureOut">
              <a:rPr lang="en-ZA" smtClean="0"/>
              <a:t>2015/12/02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BAE4-D516-489E-A67E-9EA7016E1AB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936306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622C-09D7-405A-B786-4FD0E0677C53}" type="datetimeFigureOut">
              <a:rPr lang="en-ZA" smtClean="0"/>
              <a:t>2015/12/02</a:t>
            </a:fld>
            <a:endParaRPr lang="en-Z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BAE4-D516-489E-A67E-9EA7016E1AB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170569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622C-09D7-405A-B786-4FD0E0677C53}" type="datetimeFigureOut">
              <a:rPr lang="en-ZA" smtClean="0"/>
              <a:t>2015/12/02</a:t>
            </a:fld>
            <a:endParaRPr lang="en-Z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BAE4-D516-489E-A67E-9EA7016E1AB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808676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622C-09D7-405A-B786-4FD0E0677C53}" type="datetimeFigureOut">
              <a:rPr lang="en-ZA" smtClean="0"/>
              <a:t>2015/12/02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BAE4-D516-489E-A67E-9EA7016E1AB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79262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622C-09D7-405A-B786-4FD0E0677C53}" type="datetimeFigureOut">
              <a:rPr lang="en-ZA" smtClean="0"/>
              <a:t>2015/12/02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BAE4-D516-489E-A67E-9EA7016E1AB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75836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7478622C-09D7-405A-B786-4FD0E0677C53}" type="datetimeFigureOut">
              <a:rPr lang="en-ZA" smtClean="0"/>
              <a:t>2015/12/02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1DBAE4-D516-489E-A67E-9EA7016E1AB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10620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  <p:sldLayoutId id="2147483689" r:id="rId16"/>
    <p:sldLayoutId id="2147483690" r:id="rId17"/>
  </p:sldLayoutIdLst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3068960"/>
            <a:ext cx="6620968" cy="1708422"/>
          </a:xfrm>
        </p:spPr>
        <p:txBody>
          <a:bodyPr/>
          <a:lstStyle/>
          <a:p>
            <a:r>
              <a:rPr lang="en-ZA" sz="5400" dirty="0" smtClean="0"/>
              <a:t>Nico’s definition of </a:t>
            </a:r>
            <a:r>
              <a:rPr lang="en-ZA" sz="5400" dirty="0" smtClean="0"/>
              <a:t>coaching?</a:t>
            </a:r>
            <a:endParaRPr lang="en-ZA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ZA" sz="2400" dirty="0" smtClean="0"/>
              <a:t>Balance Life Coach Training</a:t>
            </a:r>
            <a:endParaRPr lang="en-ZA" sz="2400" dirty="0"/>
          </a:p>
        </p:txBody>
      </p:sp>
    </p:spTree>
    <p:extLst>
      <p:ext uri="{BB962C8B-B14F-4D97-AF65-F5344CB8AC3E}">
        <p14:creationId xmlns:p14="http://schemas.microsoft.com/office/powerpoint/2010/main" val="5366178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Definition </a:t>
            </a:r>
            <a:r>
              <a:rPr lang="en-ZA" dirty="0"/>
              <a:t>of coaching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43608" y="1853248"/>
            <a:ext cx="7025204" cy="3960439"/>
          </a:xfrm>
        </p:spPr>
        <p:txBody>
          <a:bodyPr>
            <a:normAutofit/>
          </a:bodyPr>
          <a:lstStyle/>
          <a:p>
            <a:pPr marL="44450" indent="0" algn="ctr">
              <a:buNone/>
            </a:pPr>
            <a:r>
              <a:rPr lang="en-ZA" sz="2800" dirty="0" smtClean="0"/>
              <a:t>Coaching </a:t>
            </a:r>
            <a:r>
              <a:rPr lang="en-ZA" sz="2800" dirty="0"/>
              <a:t>is </a:t>
            </a:r>
            <a:r>
              <a:rPr lang="en-ZA" sz="2800" dirty="0" smtClean="0"/>
              <a:t>a mutually chosen helping relationship between a Coach and a Client where meaningful conversations and people development tools are used to facilitate a process of becoming for </a:t>
            </a:r>
            <a:r>
              <a:rPr lang="en-ZA" sz="2800" dirty="0" smtClean="0"/>
              <a:t>both Client and Coach</a:t>
            </a:r>
            <a:endParaRPr lang="en-ZA" sz="2800" dirty="0" smtClean="0"/>
          </a:p>
          <a:p>
            <a:pPr marL="44450" indent="0" algn="ctr">
              <a:buNone/>
            </a:pPr>
            <a:endParaRPr lang="en-ZA" sz="2800" dirty="0"/>
          </a:p>
          <a:p>
            <a:pPr marL="44450" indent="0" algn="ctr">
              <a:buNone/>
            </a:pPr>
            <a:r>
              <a:rPr lang="en-ZA" sz="2800" dirty="0" smtClean="0"/>
              <a:t>- Nico Liebenberg</a:t>
            </a:r>
          </a:p>
        </p:txBody>
      </p:sp>
    </p:spTree>
    <p:extLst>
      <p:ext uri="{BB962C8B-B14F-4D97-AF65-F5344CB8AC3E}">
        <p14:creationId xmlns:p14="http://schemas.microsoft.com/office/powerpoint/2010/main" val="14106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Definition </a:t>
            </a:r>
            <a:r>
              <a:rPr lang="en-ZA" dirty="0"/>
              <a:t>of coaching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43608" y="1853248"/>
            <a:ext cx="7025204" cy="3960439"/>
          </a:xfrm>
        </p:spPr>
        <p:txBody>
          <a:bodyPr>
            <a:normAutofit lnSpcReduction="10000"/>
          </a:bodyPr>
          <a:lstStyle/>
          <a:p>
            <a:pPr marL="44450" indent="0" algn="ctr">
              <a:buNone/>
            </a:pP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Mutually Chosen</a:t>
            </a:r>
          </a:p>
          <a:p>
            <a:pPr marL="44450" indent="0" algn="ctr">
              <a:buNone/>
            </a:pPr>
            <a:r>
              <a:rPr lang="en-ZA" sz="2800" dirty="0" smtClean="0">
                <a:solidFill>
                  <a:schemeClr val="tx1">
                    <a:lumMod val="65000"/>
                  </a:schemeClr>
                </a:solidFill>
              </a:rPr>
              <a:t>Coaching </a:t>
            </a:r>
            <a:r>
              <a:rPr lang="en-ZA" sz="2800" dirty="0">
                <a:solidFill>
                  <a:schemeClr val="tx1">
                    <a:lumMod val="65000"/>
                  </a:schemeClr>
                </a:solidFill>
              </a:rPr>
              <a:t>is </a:t>
            </a:r>
            <a:r>
              <a:rPr lang="en-ZA" sz="2800" dirty="0" smtClean="0">
                <a:solidFill>
                  <a:schemeClr val="tx1">
                    <a:lumMod val="65000"/>
                  </a:schemeClr>
                </a:solidFill>
              </a:rPr>
              <a:t>a </a:t>
            </a: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mutually chosen </a:t>
            </a:r>
            <a:r>
              <a:rPr lang="en-ZA" sz="2800" dirty="0" smtClean="0">
                <a:solidFill>
                  <a:schemeClr val="tx1">
                    <a:lumMod val="65000"/>
                  </a:schemeClr>
                </a:solidFill>
              </a:rPr>
              <a:t>helping relationship between a Coach and a Client where meaningful conversations and people development tools are used to facilitate a process of becoming for </a:t>
            </a:r>
            <a:r>
              <a:rPr lang="en-ZA" sz="2800" dirty="0" smtClean="0">
                <a:solidFill>
                  <a:schemeClr val="tx1">
                    <a:lumMod val="65000"/>
                  </a:schemeClr>
                </a:solidFill>
              </a:rPr>
              <a:t>both Client and Coach</a:t>
            </a:r>
            <a:endParaRPr lang="en-ZA" sz="2800" dirty="0" smtClean="0">
              <a:solidFill>
                <a:schemeClr val="tx1">
                  <a:lumMod val="65000"/>
                </a:schemeClr>
              </a:solidFill>
            </a:endParaRPr>
          </a:p>
          <a:p>
            <a:pPr marL="44450" indent="0" algn="ctr">
              <a:buNone/>
            </a:pPr>
            <a:endParaRPr lang="en-ZA" sz="2800" dirty="0"/>
          </a:p>
          <a:p>
            <a:pPr marL="44450" indent="0" algn="ctr">
              <a:buNone/>
            </a:pPr>
            <a:r>
              <a:rPr lang="en-ZA" sz="2800" dirty="0" smtClean="0"/>
              <a:t>- Nico Liebenberg</a:t>
            </a:r>
          </a:p>
        </p:txBody>
      </p:sp>
    </p:spTree>
    <p:extLst>
      <p:ext uri="{BB962C8B-B14F-4D97-AF65-F5344CB8AC3E}">
        <p14:creationId xmlns:p14="http://schemas.microsoft.com/office/powerpoint/2010/main" val="17387392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5536" y="452718"/>
            <a:ext cx="7975722" cy="1400530"/>
          </a:xfrm>
        </p:spPr>
        <p:txBody>
          <a:bodyPr/>
          <a:lstStyle/>
          <a:p>
            <a:r>
              <a:rPr lang="en-ZA" sz="4400" dirty="0" smtClean="0"/>
              <a:t>Mutually </a:t>
            </a:r>
            <a:r>
              <a:rPr lang="en-ZA" sz="4400" dirty="0" smtClean="0"/>
              <a:t>Chosen</a:t>
            </a:r>
            <a:endParaRPr lang="en-ZA" sz="44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619672" y="2996952"/>
            <a:ext cx="6141784" cy="172819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ZA" sz="2800" dirty="0" smtClean="0"/>
              <a:t>A relationship willingly </a:t>
            </a:r>
            <a:r>
              <a:rPr lang="en-ZA" sz="2800" dirty="0" smtClean="0"/>
              <a:t>entered into by </a:t>
            </a:r>
            <a:r>
              <a:rPr lang="en-ZA" sz="2800" dirty="0" smtClean="0"/>
              <a:t>both the Coach and the Client</a:t>
            </a:r>
          </a:p>
        </p:txBody>
      </p:sp>
    </p:spTree>
    <p:extLst>
      <p:ext uri="{BB962C8B-B14F-4D97-AF65-F5344CB8AC3E}">
        <p14:creationId xmlns:p14="http://schemas.microsoft.com/office/powerpoint/2010/main" val="41848037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Definition </a:t>
            </a:r>
            <a:r>
              <a:rPr lang="en-ZA" dirty="0"/>
              <a:t>of coaching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43608" y="1853248"/>
            <a:ext cx="7025204" cy="3960439"/>
          </a:xfrm>
        </p:spPr>
        <p:txBody>
          <a:bodyPr>
            <a:normAutofit lnSpcReduction="10000"/>
          </a:bodyPr>
          <a:lstStyle/>
          <a:p>
            <a:pPr marL="44450" indent="0" algn="ctr">
              <a:buNone/>
            </a:pP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Helping</a:t>
            </a:r>
          </a:p>
          <a:p>
            <a:pPr marL="44450" indent="0" algn="ctr">
              <a:buNone/>
            </a:pPr>
            <a:r>
              <a:rPr lang="en-ZA" sz="2800" dirty="0" smtClean="0">
                <a:solidFill>
                  <a:schemeClr val="tx1">
                    <a:lumMod val="65000"/>
                  </a:schemeClr>
                </a:solidFill>
              </a:rPr>
              <a:t>Coaching </a:t>
            </a:r>
            <a:r>
              <a:rPr lang="en-ZA" sz="2800" dirty="0">
                <a:solidFill>
                  <a:schemeClr val="tx1">
                    <a:lumMod val="65000"/>
                  </a:schemeClr>
                </a:solidFill>
              </a:rPr>
              <a:t>is </a:t>
            </a:r>
            <a:r>
              <a:rPr lang="en-ZA" sz="2800" dirty="0" smtClean="0">
                <a:solidFill>
                  <a:schemeClr val="tx1">
                    <a:lumMod val="65000"/>
                  </a:schemeClr>
                </a:solidFill>
              </a:rPr>
              <a:t>a mutually chosen </a:t>
            </a: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helping</a:t>
            </a:r>
            <a:r>
              <a:rPr lang="en-ZA" sz="2800" dirty="0" smtClean="0">
                <a:solidFill>
                  <a:schemeClr val="tx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2800" dirty="0" smtClean="0">
                <a:solidFill>
                  <a:schemeClr val="tx1">
                    <a:lumMod val="65000"/>
                  </a:schemeClr>
                </a:solidFill>
              </a:rPr>
              <a:t>relationship between a Coach and a Client where meaningful conversations and people development tools are used to facilitate a process of becoming for </a:t>
            </a:r>
            <a:r>
              <a:rPr lang="en-ZA" sz="2800" dirty="0" smtClean="0">
                <a:solidFill>
                  <a:schemeClr val="tx1">
                    <a:lumMod val="65000"/>
                  </a:schemeClr>
                </a:solidFill>
              </a:rPr>
              <a:t>both Client and Coach</a:t>
            </a:r>
            <a:endParaRPr lang="en-ZA" sz="2800" dirty="0" smtClean="0">
              <a:solidFill>
                <a:schemeClr val="tx1">
                  <a:lumMod val="65000"/>
                </a:schemeClr>
              </a:solidFill>
            </a:endParaRPr>
          </a:p>
          <a:p>
            <a:pPr marL="44450" indent="0" algn="ctr">
              <a:buNone/>
            </a:pPr>
            <a:endParaRPr lang="en-ZA" sz="2800" dirty="0"/>
          </a:p>
          <a:p>
            <a:pPr marL="44450" indent="0" algn="ctr">
              <a:buNone/>
            </a:pPr>
            <a:r>
              <a:rPr lang="en-ZA" sz="2800" dirty="0" smtClean="0"/>
              <a:t>- Nico Liebenberg</a:t>
            </a:r>
          </a:p>
        </p:txBody>
      </p:sp>
    </p:spTree>
    <p:extLst>
      <p:ext uri="{BB962C8B-B14F-4D97-AF65-F5344CB8AC3E}">
        <p14:creationId xmlns:p14="http://schemas.microsoft.com/office/powerpoint/2010/main" val="26300704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5536" y="452718"/>
            <a:ext cx="7975722" cy="1400530"/>
          </a:xfrm>
        </p:spPr>
        <p:txBody>
          <a:bodyPr/>
          <a:lstStyle/>
          <a:p>
            <a:r>
              <a:rPr lang="en-ZA" sz="4400" dirty="0" smtClean="0"/>
              <a:t>Helping</a:t>
            </a:r>
            <a:endParaRPr lang="en-ZA" sz="44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07704" y="2780928"/>
            <a:ext cx="5616624" cy="172819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ZA" sz="2800" dirty="0" smtClean="0"/>
              <a:t>A </a:t>
            </a:r>
            <a:r>
              <a:rPr lang="en-ZA" sz="2800" dirty="0" smtClean="0"/>
              <a:t>context in which the Coach has the primary intention to offer her help to meet the Client’s coaching needs</a:t>
            </a:r>
            <a:endParaRPr lang="en-ZA" sz="2800" dirty="0" smtClean="0"/>
          </a:p>
        </p:txBody>
      </p:sp>
    </p:spTree>
    <p:extLst>
      <p:ext uri="{BB962C8B-B14F-4D97-AF65-F5344CB8AC3E}">
        <p14:creationId xmlns:p14="http://schemas.microsoft.com/office/powerpoint/2010/main" val="11245317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Definition </a:t>
            </a:r>
            <a:r>
              <a:rPr lang="en-ZA" dirty="0"/>
              <a:t>of coaching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43608" y="1853248"/>
            <a:ext cx="7025204" cy="3960439"/>
          </a:xfrm>
        </p:spPr>
        <p:txBody>
          <a:bodyPr>
            <a:normAutofit lnSpcReduction="10000"/>
          </a:bodyPr>
          <a:lstStyle/>
          <a:p>
            <a:pPr marL="44450" indent="0" algn="ctr">
              <a:buNone/>
            </a:pP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Helping Relationship</a:t>
            </a:r>
          </a:p>
          <a:p>
            <a:pPr marL="44450" indent="0" algn="ctr">
              <a:buNone/>
            </a:pPr>
            <a:r>
              <a:rPr lang="en-ZA" sz="2800" dirty="0" smtClean="0">
                <a:solidFill>
                  <a:schemeClr val="tx1">
                    <a:lumMod val="65000"/>
                  </a:schemeClr>
                </a:solidFill>
              </a:rPr>
              <a:t>Coaching </a:t>
            </a:r>
            <a:r>
              <a:rPr lang="en-ZA" sz="2800" dirty="0">
                <a:solidFill>
                  <a:schemeClr val="tx1">
                    <a:lumMod val="65000"/>
                  </a:schemeClr>
                </a:solidFill>
              </a:rPr>
              <a:t>is </a:t>
            </a:r>
            <a:r>
              <a:rPr lang="en-ZA" sz="2800" dirty="0" smtClean="0">
                <a:solidFill>
                  <a:schemeClr val="tx1">
                    <a:lumMod val="65000"/>
                  </a:schemeClr>
                </a:solidFill>
              </a:rPr>
              <a:t>a mutually chosen </a:t>
            </a: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helping</a:t>
            </a:r>
            <a:r>
              <a:rPr lang="en-ZA" sz="2800" dirty="0" smtClean="0">
                <a:solidFill>
                  <a:schemeClr val="tx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relationship</a:t>
            </a:r>
            <a:r>
              <a:rPr lang="en-ZA" sz="2800" dirty="0" smtClean="0">
                <a:solidFill>
                  <a:schemeClr val="tx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2800" dirty="0" smtClean="0">
                <a:solidFill>
                  <a:schemeClr val="tx1">
                    <a:lumMod val="65000"/>
                  </a:schemeClr>
                </a:solidFill>
              </a:rPr>
              <a:t>between a Coach and a Client where meaningful conversations and people development tools are used to facilitate a process of becoming for </a:t>
            </a:r>
            <a:r>
              <a:rPr lang="en-ZA" sz="2800" dirty="0" smtClean="0">
                <a:solidFill>
                  <a:schemeClr val="tx1">
                    <a:lumMod val="65000"/>
                  </a:schemeClr>
                </a:solidFill>
              </a:rPr>
              <a:t>both Client and Coach</a:t>
            </a:r>
            <a:endParaRPr lang="en-ZA" sz="2800" dirty="0" smtClean="0">
              <a:solidFill>
                <a:schemeClr val="tx1">
                  <a:lumMod val="65000"/>
                </a:schemeClr>
              </a:solidFill>
            </a:endParaRPr>
          </a:p>
          <a:p>
            <a:pPr marL="44450" indent="0" algn="ctr">
              <a:buNone/>
            </a:pPr>
            <a:endParaRPr lang="en-ZA" sz="2800" dirty="0"/>
          </a:p>
          <a:p>
            <a:pPr marL="44450" indent="0" algn="ctr">
              <a:buNone/>
            </a:pPr>
            <a:r>
              <a:rPr lang="en-ZA" sz="2800" dirty="0" smtClean="0"/>
              <a:t>- Nico Liebenberg</a:t>
            </a:r>
          </a:p>
        </p:txBody>
      </p:sp>
    </p:spTree>
    <p:extLst>
      <p:ext uri="{BB962C8B-B14F-4D97-AF65-F5344CB8AC3E}">
        <p14:creationId xmlns:p14="http://schemas.microsoft.com/office/powerpoint/2010/main" val="26834699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5536" y="452718"/>
            <a:ext cx="7975722" cy="1400530"/>
          </a:xfrm>
        </p:spPr>
        <p:txBody>
          <a:bodyPr/>
          <a:lstStyle/>
          <a:p>
            <a:r>
              <a:rPr lang="en-ZA" sz="4400" dirty="0" smtClean="0"/>
              <a:t>Helping Relationship</a:t>
            </a:r>
            <a:endParaRPr lang="en-ZA" sz="44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82997" y="2348880"/>
            <a:ext cx="7200800" cy="338437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ZA" sz="2800" dirty="0" smtClean="0"/>
              <a:t>A </a:t>
            </a:r>
            <a:r>
              <a:rPr lang="en-ZA" sz="2800" dirty="0" smtClean="0"/>
              <a:t>relationship primarily characterized by the following 3 fundamental necessities:</a:t>
            </a:r>
          </a:p>
          <a:p>
            <a:pPr marL="514350" indent="-514350" algn="ctr">
              <a:buAutoNum type="arabicPeriod"/>
            </a:pPr>
            <a:r>
              <a:rPr lang="en-ZA" sz="2800" dirty="0" smtClean="0"/>
              <a:t>Unconditional Positive Regard</a:t>
            </a:r>
          </a:p>
          <a:p>
            <a:pPr marL="514350" indent="-514350" algn="ctr">
              <a:buAutoNum type="arabicPeriod"/>
            </a:pPr>
            <a:r>
              <a:rPr lang="en-ZA" sz="2800" dirty="0" smtClean="0"/>
              <a:t>Empathy</a:t>
            </a:r>
          </a:p>
          <a:p>
            <a:pPr marL="514350" indent="-514350" algn="ctr">
              <a:buAutoNum type="arabicPeriod"/>
            </a:pPr>
            <a:r>
              <a:rPr lang="en-ZA" sz="2800" dirty="0" smtClean="0"/>
              <a:t>Congruence</a:t>
            </a:r>
            <a:endParaRPr lang="en-ZA" sz="2800" dirty="0" smtClean="0"/>
          </a:p>
        </p:txBody>
      </p:sp>
    </p:spTree>
    <p:extLst>
      <p:ext uri="{BB962C8B-B14F-4D97-AF65-F5344CB8AC3E}">
        <p14:creationId xmlns:p14="http://schemas.microsoft.com/office/powerpoint/2010/main" val="336160011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5536" y="452718"/>
            <a:ext cx="7975722" cy="1400530"/>
          </a:xfrm>
        </p:spPr>
        <p:txBody>
          <a:bodyPr/>
          <a:lstStyle/>
          <a:p>
            <a:r>
              <a:rPr lang="en-ZA" sz="4400" dirty="0" smtClean="0"/>
              <a:t>Helping Relationship</a:t>
            </a:r>
            <a:endParaRPr lang="en-ZA" sz="44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63034" y="1853248"/>
            <a:ext cx="8136904" cy="4888120"/>
          </a:xfrm>
        </p:spPr>
        <p:txBody>
          <a:bodyPr>
            <a:noAutofit/>
          </a:bodyPr>
          <a:lstStyle/>
          <a:p>
            <a:pPr marL="350838" indent="-350838">
              <a:buFont typeface="Courier New" panose="02070309020205020404" pitchFamily="49" charset="0"/>
              <a:buChar char="o"/>
            </a:pPr>
            <a:r>
              <a:rPr lang="en-ZA" sz="2800" dirty="0" smtClean="0"/>
              <a:t>A non-judgmental </a:t>
            </a:r>
            <a:r>
              <a:rPr lang="en-ZA" sz="2800" dirty="0"/>
              <a:t>relationship</a:t>
            </a:r>
          </a:p>
          <a:p>
            <a:pPr marL="350838" indent="-350838">
              <a:buFont typeface="Courier New" panose="02070309020205020404" pitchFamily="49" charset="0"/>
              <a:buChar char="o"/>
            </a:pPr>
            <a:r>
              <a:rPr lang="en-ZA" sz="2800" dirty="0" smtClean="0"/>
              <a:t>A relationship that balances unconditional positive regard with challenge</a:t>
            </a:r>
            <a:endParaRPr lang="en-ZA" sz="2800" dirty="0"/>
          </a:p>
          <a:p>
            <a:pPr marL="350838" indent="-350838">
              <a:buFont typeface="Courier New" panose="02070309020205020404" pitchFamily="49" charset="0"/>
              <a:buChar char="o"/>
            </a:pPr>
            <a:r>
              <a:rPr lang="en-ZA" sz="2800" dirty="0" smtClean="0"/>
              <a:t>A relationship </a:t>
            </a:r>
            <a:r>
              <a:rPr lang="en-ZA" sz="2800" dirty="0"/>
              <a:t>that </a:t>
            </a:r>
            <a:r>
              <a:rPr lang="en-ZA" sz="2800" dirty="0" smtClean="0"/>
              <a:t>contains a reflective space between the Coach and the Client</a:t>
            </a:r>
            <a:endParaRPr lang="en-ZA" sz="2800" dirty="0"/>
          </a:p>
          <a:p>
            <a:pPr marL="350838" indent="-350838">
              <a:buFont typeface="Courier New" panose="02070309020205020404" pitchFamily="49" charset="0"/>
              <a:buChar char="o"/>
            </a:pPr>
            <a:r>
              <a:rPr lang="en-ZA" sz="2800" dirty="0" smtClean="0"/>
              <a:t>A relationship </a:t>
            </a:r>
            <a:r>
              <a:rPr lang="en-ZA" sz="2800" dirty="0"/>
              <a:t>where </a:t>
            </a:r>
            <a:r>
              <a:rPr lang="en-ZA" sz="2800" dirty="0" smtClean="0"/>
              <a:t>the Coach becomes the Client’s mirror and vise versa</a:t>
            </a:r>
          </a:p>
          <a:p>
            <a:pPr marL="350838" indent="-350838">
              <a:buFont typeface="Courier New" panose="02070309020205020404" pitchFamily="49" charset="0"/>
              <a:buChar char="o"/>
            </a:pPr>
            <a:r>
              <a:rPr lang="en-ZA" sz="2800" dirty="0" smtClean="0"/>
              <a:t>A relationship where both the Coach and Client’s identities become visible</a:t>
            </a:r>
            <a:endParaRPr lang="en-ZA" sz="2800" dirty="0"/>
          </a:p>
        </p:txBody>
      </p:sp>
    </p:spTree>
    <p:extLst>
      <p:ext uri="{BB962C8B-B14F-4D97-AF65-F5344CB8AC3E}">
        <p14:creationId xmlns:p14="http://schemas.microsoft.com/office/powerpoint/2010/main" val="343289984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5536" y="452718"/>
            <a:ext cx="7975722" cy="1400530"/>
          </a:xfrm>
        </p:spPr>
        <p:txBody>
          <a:bodyPr/>
          <a:lstStyle/>
          <a:p>
            <a:r>
              <a:rPr lang="en-ZA" sz="4400" dirty="0" smtClean="0"/>
              <a:t>Helping Relationship</a:t>
            </a:r>
            <a:endParaRPr lang="en-ZA" sz="44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63034" y="1853248"/>
            <a:ext cx="8136904" cy="4888120"/>
          </a:xfrm>
        </p:spPr>
        <p:txBody>
          <a:bodyPr>
            <a:noAutofit/>
          </a:bodyPr>
          <a:lstStyle/>
          <a:p>
            <a:pPr marL="350838" indent="-350838">
              <a:buFont typeface="Courier New" panose="02070309020205020404" pitchFamily="49" charset="0"/>
              <a:buChar char="o"/>
            </a:pPr>
            <a:r>
              <a:rPr lang="en-ZA" sz="2800" dirty="0" smtClean="0"/>
              <a:t>A relationship where the becoming of the Coach is through her client and the becoming of the Client is through his Coach</a:t>
            </a:r>
          </a:p>
          <a:p>
            <a:pPr marL="350838" indent="-350838">
              <a:buFont typeface="Courier New" panose="02070309020205020404" pitchFamily="49" charset="0"/>
              <a:buChar char="o"/>
            </a:pPr>
            <a:r>
              <a:rPr lang="en-ZA" sz="2800" dirty="0" smtClean="0"/>
              <a:t>A relationship </a:t>
            </a:r>
            <a:r>
              <a:rPr lang="en-ZA" sz="2800" dirty="0"/>
              <a:t>different than any other relationship</a:t>
            </a:r>
            <a:endParaRPr lang="en-ZA" sz="2800" dirty="0"/>
          </a:p>
        </p:txBody>
      </p:sp>
    </p:spTree>
    <p:extLst>
      <p:ext uri="{BB962C8B-B14F-4D97-AF65-F5344CB8AC3E}">
        <p14:creationId xmlns:p14="http://schemas.microsoft.com/office/powerpoint/2010/main" val="26664631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Definition </a:t>
            </a:r>
            <a:r>
              <a:rPr lang="en-ZA" dirty="0"/>
              <a:t>of coaching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43608" y="1853248"/>
            <a:ext cx="7025204" cy="3960439"/>
          </a:xfrm>
        </p:spPr>
        <p:txBody>
          <a:bodyPr>
            <a:normAutofit lnSpcReduction="10000"/>
          </a:bodyPr>
          <a:lstStyle/>
          <a:p>
            <a:pPr marL="44450" indent="0" algn="ctr">
              <a:buNone/>
            </a:pP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Meaningful Conversations</a:t>
            </a:r>
          </a:p>
          <a:p>
            <a:pPr marL="44450" indent="0" algn="ctr">
              <a:buNone/>
            </a:pPr>
            <a:r>
              <a:rPr lang="en-ZA" sz="2800" dirty="0" smtClean="0">
                <a:solidFill>
                  <a:schemeClr val="tx1">
                    <a:lumMod val="65000"/>
                  </a:schemeClr>
                </a:solidFill>
              </a:rPr>
              <a:t>Coaching </a:t>
            </a:r>
            <a:r>
              <a:rPr lang="en-ZA" sz="2800" dirty="0">
                <a:solidFill>
                  <a:schemeClr val="tx1">
                    <a:lumMod val="65000"/>
                  </a:schemeClr>
                </a:solidFill>
              </a:rPr>
              <a:t>is </a:t>
            </a:r>
            <a:r>
              <a:rPr lang="en-ZA" sz="2800" dirty="0" smtClean="0">
                <a:solidFill>
                  <a:schemeClr val="tx1">
                    <a:lumMod val="65000"/>
                  </a:schemeClr>
                </a:solidFill>
              </a:rPr>
              <a:t>a mutually chosen helping relationship between a Coach and a Client where </a:t>
            </a: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meaningful conversations </a:t>
            </a:r>
            <a:r>
              <a:rPr lang="en-ZA" sz="2800" dirty="0" smtClean="0">
                <a:solidFill>
                  <a:schemeClr val="tx1">
                    <a:lumMod val="65000"/>
                  </a:schemeClr>
                </a:solidFill>
              </a:rPr>
              <a:t>and people development tools are used to facilitate a process of becoming for </a:t>
            </a:r>
            <a:r>
              <a:rPr lang="en-ZA" sz="2800" dirty="0" smtClean="0">
                <a:solidFill>
                  <a:schemeClr val="tx1">
                    <a:lumMod val="65000"/>
                  </a:schemeClr>
                </a:solidFill>
              </a:rPr>
              <a:t>both Client and Coach</a:t>
            </a:r>
            <a:endParaRPr lang="en-ZA" sz="2800" dirty="0" smtClean="0">
              <a:solidFill>
                <a:schemeClr val="tx1">
                  <a:lumMod val="65000"/>
                </a:schemeClr>
              </a:solidFill>
            </a:endParaRPr>
          </a:p>
          <a:p>
            <a:pPr marL="44450" indent="0" algn="ctr">
              <a:buNone/>
            </a:pPr>
            <a:endParaRPr lang="en-ZA" sz="2800" dirty="0"/>
          </a:p>
          <a:p>
            <a:pPr marL="44450" indent="0" algn="ctr">
              <a:buNone/>
            </a:pPr>
            <a:r>
              <a:rPr lang="en-ZA" sz="2800" dirty="0" smtClean="0"/>
              <a:t>- Nico Liebenberg</a:t>
            </a:r>
          </a:p>
        </p:txBody>
      </p:sp>
    </p:spTree>
    <p:extLst>
      <p:ext uri="{BB962C8B-B14F-4D97-AF65-F5344CB8AC3E}">
        <p14:creationId xmlns:p14="http://schemas.microsoft.com/office/powerpoint/2010/main" val="36868576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5536" y="452718"/>
            <a:ext cx="7975722" cy="1400530"/>
          </a:xfrm>
        </p:spPr>
        <p:txBody>
          <a:bodyPr/>
          <a:lstStyle/>
          <a:p>
            <a:r>
              <a:rPr lang="en-ZA" sz="4400" dirty="0" smtClean="0"/>
              <a:t>M</a:t>
            </a:r>
            <a:r>
              <a:rPr lang="en-ZA" sz="4400" dirty="0" smtClean="0"/>
              <a:t>eaningful Conversations</a:t>
            </a:r>
            <a:endParaRPr lang="en-ZA" sz="44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53262" y="2708920"/>
            <a:ext cx="7660269" cy="252028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ZA" sz="2800" dirty="0" smtClean="0"/>
              <a:t>A type of communication and interaction characterized </a:t>
            </a:r>
            <a:r>
              <a:rPr lang="en-ZA" sz="2800" dirty="0"/>
              <a:t>by being present, listening intentionally and creating a reflective space where the Coach </a:t>
            </a:r>
            <a:r>
              <a:rPr lang="en-ZA" sz="2800" dirty="0" smtClean="0"/>
              <a:t>through feedback</a:t>
            </a:r>
            <a:r>
              <a:rPr lang="en-ZA" sz="2800" dirty="0"/>
              <a:t>, self-disclosure and revelation </a:t>
            </a:r>
            <a:r>
              <a:rPr lang="en-ZA" sz="2800" dirty="0" smtClean="0"/>
              <a:t>facilitates </a:t>
            </a:r>
            <a:r>
              <a:rPr lang="en-ZA" sz="2800" dirty="0"/>
              <a:t>a process of </a:t>
            </a:r>
            <a:r>
              <a:rPr lang="en-ZA" sz="2800" dirty="0" smtClean="0"/>
              <a:t>becoming</a:t>
            </a:r>
          </a:p>
        </p:txBody>
      </p:sp>
    </p:spTree>
    <p:extLst>
      <p:ext uri="{BB962C8B-B14F-4D97-AF65-F5344CB8AC3E}">
        <p14:creationId xmlns:p14="http://schemas.microsoft.com/office/powerpoint/2010/main" val="228504602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Definition </a:t>
            </a:r>
            <a:r>
              <a:rPr lang="en-ZA" dirty="0"/>
              <a:t>of coaching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43608" y="1853248"/>
            <a:ext cx="7025204" cy="3960439"/>
          </a:xfrm>
        </p:spPr>
        <p:txBody>
          <a:bodyPr>
            <a:normAutofit lnSpcReduction="10000"/>
          </a:bodyPr>
          <a:lstStyle/>
          <a:p>
            <a:pPr marL="44450" indent="0" algn="ctr">
              <a:buNone/>
            </a:pP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People Development Tools</a:t>
            </a:r>
          </a:p>
          <a:p>
            <a:pPr marL="44450" indent="0" algn="ctr">
              <a:buNone/>
            </a:pPr>
            <a:r>
              <a:rPr lang="en-ZA" sz="2800" dirty="0" smtClean="0">
                <a:solidFill>
                  <a:schemeClr val="tx1">
                    <a:lumMod val="65000"/>
                  </a:schemeClr>
                </a:solidFill>
              </a:rPr>
              <a:t>Coaching </a:t>
            </a:r>
            <a:r>
              <a:rPr lang="en-ZA" sz="2800" dirty="0">
                <a:solidFill>
                  <a:schemeClr val="tx1">
                    <a:lumMod val="65000"/>
                  </a:schemeClr>
                </a:solidFill>
              </a:rPr>
              <a:t>is </a:t>
            </a:r>
            <a:r>
              <a:rPr lang="en-ZA" sz="2800" dirty="0" smtClean="0">
                <a:solidFill>
                  <a:schemeClr val="tx1">
                    <a:lumMod val="65000"/>
                  </a:schemeClr>
                </a:solidFill>
              </a:rPr>
              <a:t>a mutually chosen helping relationship between a Coach and a Client where meaningful conversations and </a:t>
            </a: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people development tools</a:t>
            </a:r>
            <a:r>
              <a:rPr lang="en-ZA" sz="2800" dirty="0" smtClean="0"/>
              <a:t> </a:t>
            </a:r>
            <a:r>
              <a:rPr lang="en-ZA" sz="2800" dirty="0" smtClean="0">
                <a:solidFill>
                  <a:schemeClr val="tx1">
                    <a:lumMod val="65000"/>
                  </a:schemeClr>
                </a:solidFill>
              </a:rPr>
              <a:t>are used to facilitate a process of becoming for </a:t>
            </a:r>
            <a:r>
              <a:rPr lang="en-ZA" sz="2800" dirty="0" smtClean="0">
                <a:solidFill>
                  <a:schemeClr val="tx1">
                    <a:lumMod val="65000"/>
                  </a:schemeClr>
                </a:solidFill>
              </a:rPr>
              <a:t>both Client and Coach</a:t>
            </a:r>
            <a:endParaRPr lang="en-ZA" sz="2800" dirty="0" smtClean="0">
              <a:solidFill>
                <a:schemeClr val="tx1">
                  <a:lumMod val="65000"/>
                </a:schemeClr>
              </a:solidFill>
            </a:endParaRPr>
          </a:p>
          <a:p>
            <a:pPr marL="44450" indent="0" algn="ctr">
              <a:buNone/>
            </a:pPr>
            <a:endParaRPr lang="en-ZA" sz="2800" dirty="0"/>
          </a:p>
          <a:p>
            <a:pPr marL="44450" indent="0" algn="ctr">
              <a:buNone/>
            </a:pPr>
            <a:r>
              <a:rPr lang="en-ZA" sz="2800" dirty="0" smtClean="0"/>
              <a:t>- Nico Liebenberg</a:t>
            </a:r>
          </a:p>
        </p:txBody>
      </p:sp>
    </p:spTree>
    <p:extLst>
      <p:ext uri="{BB962C8B-B14F-4D97-AF65-F5344CB8AC3E}">
        <p14:creationId xmlns:p14="http://schemas.microsoft.com/office/powerpoint/2010/main" val="31116469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23528" y="452718"/>
            <a:ext cx="7975722" cy="1400530"/>
          </a:xfrm>
        </p:spPr>
        <p:txBody>
          <a:bodyPr/>
          <a:lstStyle/>
          <a:p>
            <a:r>
              <a:rPr lang="en-ZA" sz="4400" dirty="0" smtClean="0"/>
              <a:t>People Development Tools</a:t>
            </a:r>
            <a:endParaRPr lang="en-ZA" sz="44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85310" y="2636912"/>
            <a:ext cx="6652157" cy="252028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ZA" sz="2800" dirty="0" smtClean="0"/>
              <a:t>A context where a variety of relevant people development tools are utilized to facilitate and enhance the process </a:t>
            </a:r>
            <a:r>
              <a:rPr lang="en-ZA" sz="2800" dirty="0"/>
              <a:t>of </a:t>
            </a:r>
            <a:r>
              <a:rPr lang="en-ZA" sz="2800" dirty="0" smtClean="0"/>
              <a:t>becoming</a:t>
            </a:r>
          </a:p>
        </p:txBody>
      </p:sp>
    </p:spTree>
    <p:extLst>
      <p:ext uri="{BB962C8B-B14F-4D97-AF65-F5344CB8AC3E}">
        <p14:creationId xmlns:p14="http://schemas.microsoft.com/office/powerpoint/2010/main" val="290186414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Definition </a:t>
            </a:r>
            <a:r>
              <a:rPr lang="en-ZA" dirty="0"/>
              <a:t>of coaching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43608" y="1853248"/>
            <a:ext cx="7025204" cy="3960439"/>
          </a:xfrm>
        </p:spPr>
        <p:txBody>
          <a:bodyPr>
            <a:normAutofit lnSpcReduction="10000"/>
          </a:bodyPr>
          <a:lstStyle/>
          <a:p>
            <a:pPr marL="44450" indent="0" algn="ctr">
              <a:buNone/>
            </a:pP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Process Of Becoming</a:t>
            </a:r>
          </a:p>
          <a:p>
            <a:pPr marL="44450" indent="0" algn="ctr">
              <a:buNone/>
            </a:pPr>
            <a:r>
              <a:rPr lang="en-ZA" sz="2800" dirty="0" smtClean="0">
                <a:solidFill>
                  <a:schemeClr val="tx1">
                    <a:lumMod val="65000"/>
                  </a:schemeClr>
                </a:solidFill>
              </a:rPr>
              <a:t>Coaching </a:t>
            </a:r>
            <a:r>
              <a:rPr lang="en-ZA" sz="2800" dirty="0">
                <a:solidFill>
                  <a:schemeClr val="tx1">
                    <a:lumMod val="65000"/>
                  </a:schemeClr>
                </a:solidFill>
              </a:rPr>
              <a:t>is </a:t>
            </a:r>
            <a:r>
              <a:rPr lang="en-ZA" sz="2800" dirty="0" smtClean="0">
                <a:solidFill>
                  <a:schemeClr val="tx1">
                    <a:lumMod val="65000"/>
                  </a:schemeClr>
                </a:solidFill>
              </a:rPr>
              <a:t>a mutually chosen helping relationship between a Coach and a Client where meaningful conversations and people development tools are used to facilitate </a:t>
            </a: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process of becoming</a:t>
            </a:r>
            <a:r>
              <a:rPr lang="en-ZA" sz="2800" dirty="0" smtClean="0">
                <a:solidFill>
                  <a:schemeClr val="tx1">
                    <a:lumMod val="65000"/>
                  </a:schemeClr>
                </a:solidFill>
              </a:rPr>
              <a:t> for </a:t>
            </a:r>
            <a:r>
              <a:rPr lang="en-ZA" sz="2800" dirty="0" smtClean="0">
                <a:solidFill>
                  <a:schemeClr val="tx1">
                    <a:lumMod val="65000"/>
                  </a:schemeClr>
                </a:solidFill>
              </a:rPr>
              <a:t>both Client and Coach</a:t>
            </a:r>
            <a:endParaRPr lang="en-ZA" sz="2800" dirty="0" smtClean="0">
              <a:solidFill>
                <a:schemeClr val="tx1">
                  <a:lumMod val="65000"/>
                </a:schemeClr>
              </a:solidFill>
            </a:endParaRPr>
          </a:p>
          <a:p>
            <a:pPr marL="44450" indent="0" algn="ctr">
              <a:buNone/>
            </a:pPr>
            <a:endParaRPr lang="en-ZA" sz="2800" dirty="0"/>
          </a:p>
          <a:p>
            <a:pPr marL="44450" indent="0" algn="ctr">
              <a:buNone/>
            </a:pPr>
            <a:r>
              <a:rPr lang="en-ZA" sz="2800" dirty="0" smtClean="0"/>
              <a:t>- Nico Liebenberg</a:t>
            </a:r>
          </a:p>
        </p:txBody>
      </p:sp>
    </p:spTree>
    <p:extLst>
      <p:ext uri="{BB962C8B-B14F-4D97-AF65-F5344CB8AC3E}">
        <p14:creationId xmlns:p14="http://schemas.microsoft.com/office/powerpoint/2010/main" val="179190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23528" y="452718"/>
            <a:ext cx="7975722" cy="1400530"/>
          </a:xfrm>
        </p:spPr>
        <p:txBody>
          <a:bodyPr/>
          <a:lstStyle/>
          <a:p>
            <a:r>
              <a:rPr lang="en-ZA" sz="4400" dirty="0" smtClean="0"/>
              <a:t>Process Of Becoming</a:t>
            </a:r>
            <a:endParaRPr lang="en-ZA" sz="44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85310" y="2636912"/>
            <a:ext cx="6652157" cy="252028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ZA" sz="2800" dirty="0" smtClean="0"/>
              <a:t>A journey with the potential that allow both Client and Coach to fully become who they are meant to be</a:t>
            </a:r>
          </a:p>
        </p:txBody>
      </p:sp>
    </p:spTree>
    <p:extLst>
      <p:ext uri="{BB962C8B-B14F-4D97-AF65-F5344CB8AC3E}">
        <p14:creationId xmlns:p14="http://schemas.microsoft.com/office/powerpoint/2010/main" val="82055908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5536" y="452718"/>
            <a:ext cx="7975722" cy="1400530"/>
          </a:xfrm>
        </p:spPr>
        <p:txBody>
          <a:bodyPr/>
          <a:lstStyle/>
          <a:p>
            <a:r>
              <a:rPr lang="en-ZA" sz="4400" dirty="0" smtClean="0"/>
              <a:t>M</a:t>
            </a:r>
            <a:r>
              <a:rPr lang="en-ZA" sz="4400" dirty="0" smtClean="0"/>
              <a:t>eaningful Conversations</a:t>
            </a:r>
            <a:endParaRPr lang="en-ZA" sz="44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53262" y="2708920"/>
            <a:ext cx="7660269" cy="252028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ZA" sz="2800" dirty="0" smtClean="0"/>
              <a:t>A type of communication and interaction characterized </a:t>
            </a:r>
            <a:r>
              <a:rPr lang="en-ZA" sz="2800" dirty="0"/>
              <a:t>by being present, listening intentionally and creating a reflective space where the Coach </a:t>
            </a:r>
            <a:r>
              <a:rPr lang="en-ZA" sz="2800" dirty="0" smtClean="0"/>
              <a:t>through feedback</a:t>
            </a:r>
            <a:r>
              <a:rPr lang="en-ZA" sz="2800" dirty="0"/>
              <a:t>, self-disclosure and revelation </a:t>
            </a:r>
            <a:r>
              <a:rPr lang="en-ZA" sz="2800" dirty="0" smtClean="0"/>
              <a:t>facilitates </a:t>
            </a:r>
            <a:r>
              <a:rPr lang="en-ZA" sz="2800" dirty="0"/>
              <a:t>a process of </a:t>
            </a:r>
            <a:r>
              <a:rPr lang="en-ZA" sz="2800" dirty="0" smtClean="0"/>
              <a:t>becoming</a:t>
            </a:r>
          </a:p>
        </p:txBody>
      </p:sp>
    </p:spTree>
    <p:extLst>
      <p:ext uri="{BB962C8B-B14F-4D97-AF65-F5344CB8AC3E}">
        <p14:creationId xmlns:p14="http://schemas.microsoft.com/office/powerpoint/2010/main" val="322905320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5536" y="452718"/>
            <a:ext cx="7975722" cy="1400530"/>
          </a:xfrm>
        </p:spPr>
        <p:txBody>
          <a:bodyPr/>
          <a:lstStyle/>
          <a:p>
            <a:r>
              <a:rPr lang="en-ZA" sz="4400" dirty="0" smtClean="0"/>
              <a:t>M</a:t>
            </a:r>
            <a:r>
              <a:rPr lang="en-ZA" sz="4400" dirty="0" smtClean="0"/>
              <a:t>eaningful Conversations</a:t>
            </a:r>
            <a:endParaRPr lang="en-ZA" sz="44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683097" y="2636912"/>
            <a:ext cx="5400600" cy="252028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Coach Leads The Process</a:t>
            </a:r>
          </a:p>
          <a:p>
            <a:pPr marL="0" indent="0" algn="ctr">
              <a:buNone/>
            </a:pPr>
            <a:r>
              <a:rPr lang="en-ZA" sz="2800" dirty="0" smtClean="0"/>
              <a:t>A type of interaction and communication primarily initiated, developed and maintained by the Coach</a:t>
            </a:r>
          </a:p>
        </p:txBody>
      </p:sp>
    </p:spTree>
    <p:extLst>
      <p:ext uri="{BB962C8B-B14F-4D97-AF65-F5344CB8AC3E}">
        <p14:creationId xmlns:p14="http://schemas.microsoft.com/office/powerpoint/2010/main" val="395640442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5536" y="452718"/>
            <a:ext cx="7975722" cy="1400530"/>
          </a:xfrm>
        </p:spPr>
        <p:txBody>
          <a:bodyPr/>
          <a:lstStyle/>
          <a:p>
            <a:r>
              <a:rPr lang="en-ZA" sz="4400" dirty="0" smtClean="0"/>
              <a:t>M</a:t>
            </a:r>
            <a:r>
              <a:rPr lang="en-ZA" sz="4400" dirty="0" smtClean="0"/>
              <a:t>eaningful Conversations</a:t>
            </a:r>
            <a:endParaRPr lang="en-ZA" sz="44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36517" y="2492896"/>
            <a:ext cx="5693759" cy="295232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Client’s Engagement Is Central</a:t>
            </a:r>
          </a:p>
          <a:p>
            <a:pPr marL="0" indent="0" algn="ctr">
              <a:buNone/>
            </a:pPr>
            <a:r>
              <a:rPr lang="en-ZA" sz="2800" dirty="0" smtClean="0"/>
              <a:t>A type of interaction and communication where the Client willingly engages with the process of becoming</a:t>
            </a:r>
          </a:p>
        </p:txBody>
      </p:sp>
    </p:spTree>
    <p:extLst>
      <p:ext uri="{BB962C8B-B14F-4D97-AF65-F5344CB8AC3E}">
        <p14:creationId xmlns:p14="http://schemas.microsoft.com/office/powerpoint/2010/main" val="14575967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5536" y="452718"/>
            <a:ext cx="7975722" cy="1400530"/>
          </a:xfrm>
        </p:spPr>
        <p:txBody>
          <a:bodyPr/>
          <a:lstStyle/>
          <a:p>
            <a:r>
              <a:rPr lang="en-ZA" sz="4400" dirty="0" smtClean="0"/>
              <a:t>M</a:t>
            </a:r>
            <a:r>
              <a:rPr lang="en-ZA" sz="4400" dirty="0" smtClean="0"/>
              <a:t>eaningful Conversations</a:t>
            </a:r>
            <a:endParaRPr lang="en-ZA" sz="44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53262" y="2276872"/>
            <a:ext cx="7660269" cy="345638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Being Present</a:t>
            </a:r>
          </a:p>
          <a:p>
            <a:pPr marL="0" indent="0" algn="ctr">
              <a:buNone/>
            </a:pPr>
            <a:r>
              <a:rPr lang="en-ZA" sz="2800" dirty="0" smtClean="0">
                <a:solidFill>
                  <a:schemeClr val="tx1">
                    <a:lumMod val="65000"/>
                  </a:schemeClr>
                </a:solidFill>
              </a:rPr>
              <a:t>A type of communication and interaction characterized </a:t>
            </a:r>
            <a:r>
              <a:rPr lang="en-ZA" sz="2800" dirty="0">
                <a:solidFill>
                  <a:schemeClr val="tx1">
                    <a:lumMod val="65000"/>
                  </a:schemeClr>
                </a:solidFill>
              </a:rPr>
              <a:t>by </a:t>
            </a:r>
            <a:r>
              <a:rPr lang="en-Z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being present</a:t>
            </a:r>
            <a:r>
              <a:rPr lang="en-ZA" sz="2800" dirty="0">
                <a:solidFill>
                  <a:schemeClr val="tx1">
                    <a:lumMod val="65000"/>
                  </a:schemeClr>
                </a:solidFill>
              </a:rPr>
              <a:t>, listening intentionally and creating a reflective space where the Coach </a:t>
            </a:r>
            <a:r>
              <a:rPr lang="en-ZA" sz="2800" dirty="0" smtClean="0">
                <a:solidFill>
                  <a:schemeClr val="tx1">
                    <a:lumMod val="65000"/>
                  </a:schemeClr>
                </a:solidFill>
              </a:rPr>
              <a:t>through feedback</a:t>
            </a:r>
            <a:r>
              <a:rPr lang="en-ZA" sz="2800" dirty="0">
                <a:solidFill>
                  <a:schemeClr val="tx1">
                    <a:lumMod val="65000"/>
                  </a:schemeClr>
                </a:solidFill>
              </a:rPr>
              <a:t>, self-disclosure and revelation </a:t>
            </a:r>
            <a:r>
              <a:rPr lang="en-ZA" sz="2800" dirty="0" smtClean="0">
                <a:solidFill>
                  <a:schemeClr val="tx1">
                    <a:lumMod val="65000"/>
                  </a:schemeClr>
                </a:solidFill>
              </a:rPr>
              <a:t>facilitates </a:t>
            </a:r>
            <a:r>
              <a:rPr lang="en-ZA" sz="2800" dirty="0">
                <a:solidFill>
                  <a:schemeClr val="tx1">
                    <a:lumMod val="65000"/>
                  </a:schemeClr>
                </a:solidFill>
              </a:rPr>
              <a:t>a process of </a:t>
            </a:r>
            <a:r>
              <a:rPr lang="en-ZA" sz="2800" dirty="0" smtClean="0">
                <a:solidFill>
                  <a:schemeClr val="tx1">
                    <a:lumMod val="65000"/>
                  </a:schemeClr>
                </a:solidFill>
              </a:rPr>
              <a:t>becoming</a:t>
            </a:r>
          </a:p>
        </p:txBody>
      </p:sp>
    </p:spTree>
    <p:extLst>
      <p:ext uri="{BB962C8B-B14F-4D97-AF65-F5344CB8AC3E}">
        <p14:creationId xmlns:p14="http://schemas.microsoft.com/office/powerpoint/2010/main" val="19368461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5536" y="452718"/>
            <a:ext cx="7975722" cy="1400530"/>
          </a:xfrm>
        </p:spPr>
        <p:txBody>
          <a:bodyPr/>
          <a:lstStyle/>
          <a:p>
            <a:r>
              <a:rPr lang="en-ZA" sz="4400" dirty="0" smtClean="0"/>
              <a:t>M</a:t>
            </a:r>
            <a:r>
              <a:rPr lang="en-ZA" sz="4400" dirty="0" smtClean="0"/>
              <a:t>eaningful Conversations</a:t>
            </a:r>
            <a:endParaRPr lang="en-ZA" sz="44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82997" y="2492896"/>
            <a:ext cx="7200800" cy="288032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Being Present</a:t>
            </a:r>
          </a:p>
          <a:p>
            <a:pPr marL="0" indent="0" algn="ctr">
              <a:buNone/>
            </a:pPr>
            <a:r>
              <a:rPr lang="en-ZA" sz="2800" dirty="0" smtClean="0"/>
              <a:t>A type of interaction and communication where the Coach brackets and reserves her knowledge of good and evil in order to be wholly present with the Client</a:t>
            </a:r>
          </a:p>
        </p:txBody>
      </p:sp>
    </p:spTree>
    <p:extLst>
      <p:ext uri="{BB962C8B-B14F-4D97-AF65-F5344CB8AC3E}">
        <p14:creationId xmlns:p14="http://schemas.microsoft.com/office/powerpoint/2010/main" val="287478676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5536" y="452718"/>
            <a:ext cx="7975722" cy="1400530"/>
          </a:xfrm>
        </p:spPr>
        <p:txBody>
          <a:bodyPr/>
          <a:lstStyle/>
          <a:p>
            <a:r>
              <a:rPr lang="en-ZA" sz="4400" dirty="0" smtClean="0"/>
              <a:t>M</a:t>
            </a:r>
            <a:r>
              <a:rPr lang="en-ZA" sz="4400" dirty="0" smtClean="0"/>
              <a:t>eaningful Conversations</a:t>
            </a:r>
            <a:endParaRPr lang="en-ZA" sz="44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53262" y="2276872"/>
            <a:ext cx="7660269" cy="345638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Listening Intentionally</a:t>
            </a:r>
          </a:p>
          <a:p>
            <a:pPr marL="0" indent="0" algn="ctr">
              <a:buNone/>
            </a:pPr>
            <a:r>
              <a:rPr lang="en-ZA" sz="2800" dirty="0" smtClean="0">
                <a:solidFill>
                  <a:schemeClr val="tx1">
                    <a:lumMod val="65000"/>
                  </a:schemeClr>
                </a:solidFill>
              </a:rPr>
              <a:t>A type of communication and interaction characterized </a:t>
            </a:r>
            <a:r>
              <a:rPr lang="en-ZA" sz="2800" dirty="0">
                <a:solidFill>
                  <a:schemeClr val="tx1">
                    <a:lumMod val="65000"/>
                  </a:schemeClr>
                </a:solidFill>
              </a:rPr>
              <a:t>by being present, </a:t>
            </a:r>
            <a:r>
              <a:rPr lang="en-Z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listening intentionally</a:t>
            </a:r>
            <a:r>
              <a:rPr lang="en-ZA" sz="2800" dirty="0">
                <a:solidFill>
                  <a:schemeClr val="tx1">
                    <a:lumMod val="65000"/>
                  </a:schemeClr>
                </a:solidFill>
              </a:rPr>
              <a:t> and creating a reflective space where the Coach </a:t>
            </a:r>
            <a:r>
              <a:rPr lang="en-ZA" sz="2800" dirty="0" smtClean="0">
                <a:solidFill>
                  <a:schemeClr val="tx1">
                    <a:lumMod val="65000"/>
                  </a:schemeClr>
                </a:solidFill>
              </a:rPr>
              <a:t>through feedback</a:t>
            </a:r>
            <a:r>
              <a:rPr lang="en-ZA" sz="2800" dirty="0">
                <a:solidFill>
                  <a:schemeClr val="tx1">
                    <a:lumMod val="65000"/>
                  </a:schemeClr>
                </a:solidFill>
              </a:rPr>
              <a:t>, self-disclosure and revelation </a:t>
            </a:r>
            <a:r>
              <a:rPr lang="en-ZA" sz="2800" dirty="0" smtClean="0">
                <a:solidFill>
                  <a:schemeClr val="tx1">
                    <a:lumMod val="65000"/>
                  </a:schemeClr>
                </a:solidFill>
              </a:rPr>
              <a:t>facilitates </a:t>
            </a:r>
            <a:r>
              <a:rPr lang="en-ZA" sz="2800" dirty="0">
                <a:solidFill>
                  <a:schemeClr val="tx1">
                    <a:lumMod val="65000"/>
                  </a:schemeClr>
                </a:solidFill>
              </a:rPr>
              <a:t>a process of </a:t>
            </a:r>
            <a:r>
              <a:rPr lang="en-ZA" sz="2800" dirty="0" smtClean="0">
                <a:solidFill>
                  <a:schemeClr val="tx1">
                    <a:lumMod val="65000"/>
                  </a:schemeClr>
                </a:solidFill>
              </a:rPr>
              <a:t>becoming</a:t>
            </a:r>
          </a:p>
        </p:txBody>
      </p:sp>
    </p:spTree>
    <p:extLst>
      <p:ext uri="{BB962C8B-B14F-4D97-AF65-F5344CB8AC3E}">
        <p14:creationId xmlns:p14="http://schemas.microsoft.com/office/powerpoint/2010/main" val="427533069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5536" y="452718"/>
            <a:ext cx="7975722" cy="1400530"/>
          </a:xfrm>
        </p:spPr>
        <p:txBody>
          <a:bodyPr/>
          <a:lstStyle/>
          <a:p>
            <a:r>
              <a:rPr lang="en-ZA" sz="4400" dirty="0" smtClean="0"/>
              <a:t>M</a:t>
            </a:r>
            <a:r>
              <a:rPr lang="en-ZA" sz="4400" dirty="0" smtClean="0"/>
              <a:t>eaningful Conversations</a:t>
            </a:r>
            <a:endParaRPr lang="en-ZA" sz="44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331640" y="2492896"/>
            <a:ext cx="6624736" cy="288032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Listen Intentionally</a:t>
            </a:r>
          </a:p>
          <a:p>
            <a:pPr marL="0" indent="0" algn="ctr">
              <a:buNone/>
            </a:pPr>
            <a:r>
              <a:rPr lang="en-ZA" sz="2800" dirty="0" smtClean="0"/>
              <a:t>A type of interaction and communication where the Coach listens with a focused attentiveness to the Client’s words as well as the deeper meaning of his words</a:t>
            </a:r>
          </a:p>
        </p:txBody>
      </p:sp>
    </p:spTree>
    <p:extLst>
      <p:ext uri="{BB962C8B-B14F-4D97-AF65-F5344CB8AC3E}">
        <p14:creationId xmlns:p14="http://schemas.microsoft.com/office/powerpoint/2010/main" val="40350516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5536" y="452718"/>
            <a:ext cx="7975722" cy="1400530"/>
          </a:xfrm>
        </p:spPr>
        <p:txBody>
          <a:bodyPr/>
          <a:lstStyle/>
          <a:p>
            <a:r>
              <a:rPr lang="en-ZA" sz="4400" dirty="0" smtClean="0"/>
              <a:t>M</a:t>
            </a:r>
            <a:r>
              <a:rPr lang="en-ZA" sz="4400" dirty="0" smtClean="0"/>
              <a:t>eaningful Conversations</a:t>
            </a:r>
            <a:endParaRPr lang="en-ZA" sz="44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53262" y="2276872"/>
            <a:ext cx="7660269" cy="345638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Creating A Reflective Space</a:t>
            </a:r>
          </a:p>
          <a:p>
            <a:pPr marL="0" indent="0" algn="ctr">
              <a:buNone/>
            </a:pPr>
            <a:r>
              <a:rPr lang="en-ZA" sz="2800" dirty="0" smtClean="0">
                <a:solidFill>
                  <a:schemeClr val="tx1">
                    <a:lumMod val="65000"/>
                  </a:schemeClr>
                </a:solidFill>
              </a:rPr>
              <a:t>A type of communication and interaction characterized </a:t>
            </a:r>
            <a:r>
              <a:rPr lang="en-ZA" sz="2800" dirty="0">
                <a:solidFill>
                  <a:schemeClr val="tx1">
                    <a:lumMod val="65000"/>
                  </a:schemeClr>
                </a:solidFill>
              </a:rPr>
              <a:t>by being present, listening intentionally and </a:t>
            </a:r>
            <a:r>
              <a:rPr lang="en-Z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creating a reflective space</a:t>
            </a:r>
            <a:r>
              <a:rPr lang="en-ZA" sz="2800" dirty="0">
                <a:solidFill>
                  <a:schemeClr val="tx1">
                    <a:lumMod val="65000"/>
                  </a:schemeClr>
                </a:solidFill>
              </a:rPr>
              <a:t> where the Coach </a:t>
            </a:r>
            <a:r>
              <a:rPr lang="en-ZA" sz="2800" dirty="0" smtClean="0">
                <a:solidFill>
                  <a:schemeClr val="tx1">
                    <a:lumMod val="65000"/>
                  </a:schemeClr>
                </a:solidFill>
              </a:rPr>
              <a:t>through feedback</a:t>
            </a:r>
            <a:r>
              <a:rPr lang="en-ZA" sz="2800" dirty="0">
                <a:solidFill>
                  <a:schemeClr val="tx1">
                    <a:lumMod val="65000"/>
                  </a:schemeClr>
                </a:solidFill>
              </a:rPr>
              <a:t>, self-disclosure and revelation </a:t>
            </a:r>
            <a:r>
              <a:rPr lang="en-ZA" sz="2800" dirty="0" smtClean="0">
                <a:solidFill>
                  <a:schemeClr val="tx1">
                    <a:lumMod val="65000"/>
                  </a:schemeClr>
                </a:solidFill>
              </a:rPr>
              <a:t>facilitates </a:t>
            </a:r>
            <a:r>
              <a:rPr lang="en-ZA" sz="2800" dirty="0">
                <a:solidFill>
                  <a:schemeClr val="tx1">
                    <a:lumMod val="65000"/>
                  </a:schemeClr>
                </a:solidFill>
              </a:rPr>
              <a:t>a process of </a:t>
            </a:r>
            <a:r>
              <a:rPr lang="en-ZA" sz="2800" dirty="0" smtClean="0">
                <a:solidFill>
                  <a:schemeClr val="tx1">
                    <a:lumMod val="65000"/>
                  </a:schemeClr>
                </a:solidFill>
              </a:rPr>
              <a:t>becoming</a:t>
            </a:r>
          </a:p>
        </p:txBody>
      </p:sp>
    </p:spTree>
    <p:extLst>
      <p:ext uri="{BB962C8B-B14F-4D97-AF65-F5344CB8AC3E}">
        <p14:creationId xmlns:p14="http://schemas.microsoft.com/office/powerpoint/2010/main" val="323832554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5536" y="452718"/>
            <a:ext cx="7975722" cy="1400530"/>
          </a:xfrm>
        </p:spPr>
        <p:txBody>
          <a:bodyPr/>
          <a:lstStyle/>
          <a:p>
            <a:r>
              <a:rPr lang="en-ZA" sz="4400" dirty="0" smtClean="0"/>
              <a:t>M</a:t>
            </a:r>
            <a:r>
              <a:rPr lang="en-ZA" sz="4400" dirty="0" smtClean="0"/>
              <a:t>eaningful Conversations</a:t>
            </a:r>
            <a:endParaRPr lang="en-ZA" sz="44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97278" y="2204864"/>
            <a:ext cx="7372237" cy="381642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Creating A Reflective Space</a:t>
            </a:r>
          </a:p>
          <a:p>
            <a:pPr marL="0" indent="0" algn="ctr">
              <a:buNone/>
            </a:pPr>
            <a:r>
              <a:rPr lang="en-ZA" sz="2800" dirty="0" smtClean="0"/>
              <a:t>A type of interaction and communication where the Coach creates a non-judgmental, accepting and open space between herself and her Client. An inter-personal space where she freely allows her Client to populate it with any content he so desires</a:t>
            </a:r>
          </a:p>
        </p:txBody>
      </p:sp>
    </p:spTree>
    <p:extLst>
      <p:ext uri="{BB962C8B-B14F-4D97-AF65-F5344CB8AC3E}">
        <p14:creationId xmlns:p14="http://schemas.microsoft.com/office/powerpoint/2010/main" val="201394253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5536" y="452718"/>
            <a:ext cx="7975722" cy="1400530"/>
          </a:xfrm>
        </p:spPr>
        <p:txBody>
          <a:bodyPr/>
          <a:lstStyle/>
          <a:p>
            <a:r>
              <a:rPr lang="en-ZA" sz="4400" dirty="0" smtClean="0"/>
              <a:t>M</a:t>
            </a:r>
            <a:r>
              <a:rPr lang="en-ZA" sz="4400" dirty="0" smtClean="0"/>
              <a:t>eaningful Conversations</a:t>
            </a:r>
            <a:endParaRPr lang="en-ZA" sz="44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53262" y="2276872"/>
            <a:ext cx="7660269" cy="345638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Feedback</a:t>
            </a:r>
          </a:p>
          <a:p>
            <a:pPr marL="0" indent="0" algn="ctr">
              <a:buNone/>
            </a:pPr>
            <a:r>
              <a:rPr lang="en-ZA" sz="2800" dirty="0" smtClean="0">
                <a:solidFill>
                  <a:schemeClr val="tx1">
                    <a:lumMod val="65000"/>
                  </a:schemeClr>
                </a:solidFill>
              </a:rPr>
              <a:t>A type of communication and interaction characterized </a:t>
            </a:r>
            <a:r>
              <a:rPr lang="en-ZA" sz="2800" dirty="0">
                <a:solidFill>
                  <a:schemeClr val="tx1">
                    <a:lumMod val="65000"/>
                  </a:schemeClr>
                </a:solidFill>
              </a:rPr>
              <a:t>by being present, listening intentionally and creating a reflective space where the Coach </a:t>
            </a:r>
            <a:r>
              <a:rPr lang="en-ZA" sz="2800" dirty="0" smtClean="0">
                <a:solidFill>
                  <a:schemeClr val="tx1">
                    <a:lumMod val="65000"/>
                  </a:schemeClr>
                </a:solidFill>
              </a:rPr>
              <a:t>through </a:t>
            </a: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feedback</a:t>
            </a:r>
            <a:r>
              <a:rPr lang="en-ZA" sz="2800" dirty="0">
                <a:solidFill>
                  <a:schemeClr val="tx1">
                    <a:lumMod val="65000"/>
                  </a:schemeClr>
                </a:solidFill>
              </a:rPr>
              <a:t>, self-disclosure and revelation </a:t>
            </a:r>
            <a:r>
              <a:rPr lang="en-ZA" sz="2800" dirty="0" smtClean="0">
                <a:solidFill>
                  <a:schemeClr val="tx1">
                    <a:lumMod val="65000"/>
                  </a:schemeClr>
                </a:solidFill>
              </a:rPr>
              <a:t>facilitates </a:t>
            </a:r>
            <a:r>
              <a:rPr lang="en-ZA" sz="2800" dirty="0">
                <a:solidFill>
                  <a:schemeClr val="tx1">
                    <a:lumMod val="65000"/>
                  </a:schemeClr>
                </a:solidFill>
              </a:rPr>
              <a:t>a process of </a:t>
            </a:r>
            <a:r>
              <a:rPr lang="en-ZA" sz="2800" dirty="0" smtClean="0">
                <a:solidFill>
                  <a:schemeClr val="tx1">
                    <a:lumMod val="65000"/>
                  </a:schemeClr>
                </a:solidFill>
              </a:rPr>
              <a:t>becoming</a:t>
            </a:r>
          </a:p>
        </p:txBody>
      </p:sp>
    </p:spTree>
    <p:extLst>
      <p:ext uri="{BB962C8B-B14F-4D97-AF65-F5344CB8AC3E}">
        <p14:creationId xmlns:p14="http://schemas.microsoft.com/office/powerpoint/2010/main" val="1266298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5536" y="452718"/>
            <a:ext cx="7975722" cy="1400530"/>
          </a:xfrm>
        </p:spPr>
        <p:txBody>
          <a:bodyPr/>
          <a:lstStyle/>
          <a:p>
            <a:r>
              <a:rPr lang="en-ZA" sz="4400" dirty="0" smtClean="0"/>
              <a:t>M</a:t>
            </a:r>
            <a:r>
              <a:rPr lang="en-ZA" sz="4400" dirty="0" smtClean="0"/>
              <a:t>eaningful Conversations</a:t>
            </a:r>
            <a:endParaRPr lang="en-ZA" sz="44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43908" y="2492896"/>
            <a:ext cx="6678977" cy="317677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Feedback</a:t>
            </a:r>
          </a:p>
          <a:p>
            <a:pPr marL="0" indent="0" algn="ctr">
              <a:buNone/>
            </a:pPr>
            <a:r>
              <a:rPr lang="en-ZA" sz="2800" dirty="0" smtClean="0"/>
              <a:t>A type of interaction and communication where the Coach gives the Client feedback by means of reflection, questioning and people development tools</a:t>
            </a:r>
          </a:p>
        </p:txBody>
      </p:sp>
    </p:spTree>
    <p:extLst>
      <p:ext uri="{BB962C8B-B14F-4D97-AF65-F5344CB8AC3E}">
        <p14:creationId xmlns:p14="http://schemas.microsoft.com/office/powerpoint/2010/main" val="299149562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5536" y="452718"/>
            <a:ext cx="7975722" cy="1400530"/>
          </a:xfrm>
        </p:spPr>
        <p:txBody>
          <a:bodyPr/>
          <a:lstStyle/>
          <a:p>
            <a:r>
              <a:rPr lang="en-ZA" sz="4400" dirty="0" smtClean="0"/>
              <a:t>M</a:t>
            </a:r>
            <a:r>
              <a:rPr lang="en-ZA" sz="4400" dirty="0" smtClean="0"/>
              <a:t>eaningful Conversations</a:t>
            </a:r>
            <a:endParaRPr lang="en-ZA" sz="44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53262" y="2276872"/>
            <a:ext cx="7660269" cy="345638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Feedback</a:t>
            </a:r>
          </a:p>
          <a:p>
            <a:pPr marL="0" indent="0" algn="ctr">
              <a:buNone/>
            </a:pPr>
            <a:r>
              <a:rPr lang="en-ZA" sz="2800" dirty="0" smtClean="0">
                <a:solidFill>
                  <a:schemeClr val="tx1">
                    <a:lumMod val="65000"/>
                  </a:schemeClr>
                </a:solidFill>
              </a:rPr>
              <a:t>A type of communication and interaction characterized </a:t>
            </a:r>
            <a:r>
              <a:rPr lang="en-ZA" sz="2800" dirty="0">
                <a:solidFill>
                  <a:schemeClr val="tx1">
                    <a:lumMod val="65000"/>
                  </a:schemeClr>
                </a:solidFill>
              </a:rPr>
              <a:t>by being present, listening intentionally and creating a reflective space where the Coach </a:t>
            </a:r>
            <a:r>
              <a:rPr lang="en-ZA" sz="2800" dirty="0" smtClean="0">
                <a:solidFill>
                  <a:schemeClr val="tx1">
                    <a:lumMod val="65000"/>
                  </a:schemeClr>
                </a:solidFill>
              </a:rPr>
              <a:t>through </a:t>
            </a: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feedback</a:t>
            </a:r>
            <a:r>
              <a:rPr lang="en-ZA" sz="2800" dirty="0">
                <a:solidFill>
                  <a:schemeClr val="tx1">
                    <a:lumMod val="65000"/>
                  </a:schemeClr>
                </a:solidFill>
              </a:rPr>
              <a:t>, self-disclosure and revelation </a:t>
            </a:r>
            <a:r>
              <a:rPr lang="en-ZA" sz="2800" dirty="0" smtClean="0">
                <a:solidFill>
                  <a:schemeClr val="tx1">
                    <a:lumMod val="65000"/>
                  </a:schemeClr>
                </a:solidFill>
              </a:rPr>
              <a:t>facilitates </a:t>
            </a:r>
            <a:r>
              <a:rPr lang="en-ZA" sz="2800" dirty="0">
                <a:solidFill>
                  <a:schemeClr val="tx1">
                    <a:lumMod val="65000"/>
                  </a:schemeClr>
                </a:solidFill>
              </a:rPr>
              <a:t>a process of </a:t>
            </a:r>
            <a:r>
              <a:rPr lang="en-ZA" sz="2800" dirty="0" smtClean="0">
                <a:solidFill>
                  <a:schemeClr val="tx1">
                    <a:lumMod val="65000"/>
                  </a:schemeClr>
                </a:solidFill>
              </a:rPr>
              <a:t>becoming</a:t>
            </a:r>
          </a:p>
        </p:txBody>
      </p:sp>
    </p:spTree>
    <p:extLst>
      <p:ext uri="{BB962C8B-B14F-4D97-AF65-F5344CB8AC3E}">
        <p14:creationId xmlns:p14="http://schemas.microsoft.com/office/powerpoint/2010/main" val="92863103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5536" y="452718"/>
            <a:ext cx="7975722" cy="1400530"/>
          </a:xfrm>
        </p:spPr>
        <p:txBody>
          <a:bodyPr/>
          <a:lstStyle/>
          <a:p>
            <a:r>
              <a:rPr lang="en-ZA" sz="4400" dirty="0" smtClean="0"/>
              <a:t>M</a:t>
            </a:r>
            <a:r>
              <a:rPr lang="en-ZA" sz="4400" dirty="0" smtClean="0"/>
              <a:t>eaningful Conversations</a:t>
            </a:r>
            <a:endParaRPr lang="en-ZA" sz="44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43908" y="2492896"/>
            <a:ext cx="6678977" cy="317677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Feedback: Reflection</a:t>
            </a:r>
          </a:p>
          <a:p>
            <a:pPr marL="0" indent="0" algn="ctr">
              <a:buNone/>
            </a:pPr>
            <a:r>
              <a:rPr lang="en-ZA" sz="2800" dirty="0" smtClean="0">
                <a:solidFill>
                  <a:schemeClr val="tx1">
                    <a:lumMod val="65000"/>
                  </a:schemeClr>
                </a:solidFill>
              </a:rPr>
              <a:t>A type of interaction and communication where the Coach gives the Client feedback by means of </a:t>
            </a: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reflection</a:t>
            </a:r>
            <a:r>
              <a:rPr lang="en-ZA" sz="2800" dirty="0" smtClean="0">
                <a:solidFill>
                  <a:schemeClr val="tx1">
                    <a:lumMod val="65000"/>
                  </a:schemeClr>
                </a:solidFill>
              </a:rPr>
              <a:t>, questioning and people development tools</a:t>
            </a:r>
          </a:p>
        </p:txBody>
      </p:sp>
    </p:spTree>
    <p:extLst>
      <p:ext uri="{BB962C8B-B14F-4D97-AF65-F5344CB8AC3E}">
        <p14:creationId xmlns:p14="http://schemas.microsoft.com/office/powerpoint/2010/main" val="372210678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5536" y="452718"/>
            <a:ext cx="7975722" cy="1400530"/>
          </a:xfrm>
        </p:spPr>
        <p:txBody>
          <a:bodyPr/>
          <a:lstStyle/>
          <a:p>
            <a:r>
              <a:rPr lang="en-ZA" sz="4400" dirty="0" smtClean="0"/>
              <a:t>M</a:t>
            </a:r>
            <a:r>
              <a:rPr lang="en-ZA" sz="4400" dirty="0" smtClean="0"/>
              <a:t>eaningful Conversations</a:t>
            </a:r>
            <a:endParaRPr lang="en-ZA" sz="44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31840" y="1700808"/>
            <a:ext cx="7903113" cy="475252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Feedback: Reflection</a:t>
            </a:r>
          </a:p>
          <a:p>
            <a:pPr marL="514350" indent="-514350" algn="ctr">
              <a:buAutoNum type="arabicPeriod"/>
            </a:pPr>
            <a:r>
              <a:rPr lang="en-ZA" sz="2800" i="1" dirty="0" smtClean="0"/>
              <a:t>Reflection on the Client</a:t>
            </a:r>
            <a:r>
              <a:rPr lang="en-ZA" sz="2800" dirty="0" smtClean="0"/>
              <a:t>: Reflecting to her Client what she observes about her Client</a:t>
            </a:r>
          </a:p>
          <a:p>
            <a:pPr marL="514350" indent="-514350" algn="ctr">
              <a:buAutoNum type="arabicPeriod"/>
            </a:pPr>
            <a:r>
              <a:rPr lang="en-ZA" sz="2800" i="1" dirty="0" smtClean="0"/>
              <a:t>Reflection on the Process</a:t>
            </a:r>
            <a:r>
              <a:rPr lang="en-ZA" sz="2800" dirty="0" smtClean="0"/>
              <a:t>: Reflecting to her Client what she observes about the Coaching process</a:t>
            </a:r>
          </a:p>
          <a:p>
            <a:pPr marL="514350" indent="-514350" algn="ctr">
              <a:buAutoNum type="arabicPeriod"/>
            </a:pPr>
            <a:r>
              <a:rPr lang="en-ZA" sz="2800" i="1" dirty="0" smtClean="0"/>
              <a:t>Reflection on the Relationship</a:t>
            </a:r>
            <a:r>
              <a:rPr lang="en-ZA" sz="2800" dirty="0" smtClean="0"/>
              <a:t>: </a:t>
            </a:r>
            <a:r>
              <a:rPr lang="en-ZA" sz="2800" dirty="0"/>
              <a:t>Reflecting to her Client what she observes about the </a:t>
            </a:r>
            <a:r>
              <a:rPr lang="en-ZA" sz="2800" dirty="0" smtClean="0"/>
              <a:t>coaching relationship</a:t>
            </a:r>
          </a:p>
        </p:txBody>
      </p:sp>
    </p:spTree>
    <p:extLst>
      <p:ext uri="{BB962C8B-B14F-4D97-AF65-F5344CB8AC3E}">
        <p14:creationId xmlns:p14="http://schemas.microsoft.com/office/powerpoint/2010/main" val="93772927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5536" y="452718"/>
            <a:ext cx="7975722" cy="1400530"/>
          </a:xfrm>
        </p:spPr>
        <p:txBody>
          <a:bodyPr/>
          <a:lstStyle/>
          <a:p>
            <a:r>
              <a:rPr lang="en-ZA" sz="4400" dirty="0" smtClean="0"/>
              <a:t>M</a:t>
            </a:r>
            <a:r>
              <a:rPr lang="en-ZA" sz="4400" dirty="0" smtClean="0"/>
              <a:t>eaningful Conversations</a:t>
            </a:r>
            <a:endParaRPr lang="en-ZA" sz="44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53262" y="2276872"/>
            <a:ext cx="7660269" cy="345638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Feedback</a:t>
            </a:r>
          </a:p>
          <a:p>
            <a:pPr marL="0" indent="0" algn="ctr">
              <a:buNone/>
            </a:pPr>
            <a:r>
              <a:rPr lang="en-ZA" sz="2800" dirty="0" smtClean="0">
                <a:solidFill>
                  <a:schemeClr val="tx1">
                    <a:lumMod val="65000"/>
                  </a:schemeClr>
                </a:solidFill>
              </a:rPr>
              <a:t>A type of communication and interaction characterized </a:t>
            </a:r>
            <a:r>
              <a:rPr lang="en-ZA" sz="2800" dirty="0">
                <a:solidFill>
                  <a:schemeClr val="tx1">
                    <a:lumMod val="65000"/>
                  </a:schemeClr>
                </a:solidFill>
              </a:rPr>
              <a:t>by being present, listening intentionally and creating a reflective space where the Coach </a:t>
            </a:r>
            <a:r>
              <a:rPr lang="en-ZA" sz="2800" dirty="0" smtClean="0">
                <a:solidFill>
                  <a:schemeClr val="tx1">
                    <a:lumMod val="65000"/>
                  </a:schemeClr>
                </a:solidFill>
              </a:rPr>
              <a:t>through </a:t>
            </a: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feedback</a:t>
            </a:r>
            <a:r>
              <a:rPr lang="en-ZA" sz="2800" dirty="0">
                <a:solidFill>
                  <a:schemeClr val="tx1">
                    <a:lumMod val="65000"/>
                  </a:schemeClr>
                </a:solidFill>
              </a:rPr>
              <a:t>, self-disclosure and revelation </a:t>
            </a:r>
            <a:r>
              <a:rPr lang="en-ZA" sz="2800" dirty="0" smtClean="0">
                <a:solidFill>
                  <a:schemeClr val="tx1">
                    <a:lumMod val="65000"/>
                  </a:schemeClr>
                </a:solidFill>
              </a:rPr>
              <a:t>facilitates </a:t>
            </a:r>
            <a:r>
              <a:rPr lang="en-ZA" sz="2800" dirty="0">
                <a:solidFill>
                  <a:schemeClr val="tx1">
                    <a:lumMod val="65000"/>
                  </a:schemeClr>
                </a:solidFill>
              </a:rPr>
              <a:t>a process of </a:t>
            </a:r>
            <a:r>
              <a:rPr lang="en-ZA" sz="2800" dirty="0" smtClean="0">
                <a:solidFill>
                  <a:schemeClr val="tx1">
                    <a:lumMod val="65000"/>
                  </a:schemeClr>
                </a:solidFill>
              </a:rPr>
              <a:t>becoming</a:t>
            </a:r>
          </a:p>
        </p:txBody>
      </p:sp>
    </p:spTree>
    <p:extLst>
      <p:ext uri="{BB962C8B-B14F-4D97-AF65-F5344CB8AC3E}">
        <p14:creationId xmlns:p14="http://schemas.microsoft.com/office/powerpoint/2010/main" val="426529748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5536" y="452718"/>
            <a:ext cx="7975722" cy="1400530"/>
          </a:xfrm>
        </p:spPr>
        <p:txBody>
          <a:bodyPr/>
          <a:lstStyle/>
          <a:p>
            <a:r>
              <a:rPr lang="en-ZA" sz="4400" dirty="0" smtClean="0"/>
              <a:t>M</a:t>
            </a:r>
            <a:r>
              <a:rPr lang="en-ZA" sz="4400" dirty="0" smtClean="0"/>
              <a:t>eaningful Conversations</a:t>
            </a:r>
            <a:endParaRPr lang="en-ZA" sz="44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43908" y="2492896"/>
            <a:ext cx="6678977" cy="317677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Feedback: Questioning</a:t>
            </a:r>
          </a:p>
          <a:p>
            <a:pPr marL="0" indent="0" algn="ctr">
              <a:buNone/>
            </a:pPr>
            <a:r>
              <a:rPr lang="en-ZA" sz="2800" dirty="0" smtClean="0">
                <a:solidFill>
                  <a:schemeClr val="tx1">
                    <a:lumMod val="65000"/>
                  </a:schemeClr>
                </a:solidFill>
              </a:rPr>
              <a:t>A type of interaction and communication where the Coach gives the Client feedback by means of reflection, </a:t>
            </a: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questioning</a:t>
            </a:r>
            <a:r>
              <a:rPr lang="en-ZA" sz="2800" dirty="0" smtClean="0">
                <a:solidFill>
                  <a:schemeClr val="tx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2800" dirty="0" smtClean="0">
                <a:solidFill>
                  <a:schemeClr val="tx1">
                    <a:lumMod val="65000"/>
                  </a:schemeClr>
                </a:solidFill>
              </a:rPr>
              <a:t>and people development tools</a:t>
            </a:r>
          </a:p>
        </p:txBody>
      </p:sp>
    </p:spTree>
    <p:extLst>
      <p:ext uri="{BB962C8B-B14F-4D97-AF65-F5344CB8AC3E}">
        <p14:creationId xmlns:p14="http://schemas.microsoft.com/office/powerpoint/2010/main" val="400048946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5536" y="452718"/>
            <a:ext cx="7975722" cy="1400530"/>
          </a:xfrm>
        </p:spPr>
        <p:txBody>
          <a:bodyPr/>
          <a:lstStyle/>
          <a:p>
            <a:r>
              <a:rPr lang="en-ZA" sz="4400" dirty="0" smtClean="0"/>
              <a:t>M</a:t>
            </a:r>
            <a:r>
              <a:rPr lang="en-ZA" sz="4400" dirty="0" smtClean="0"/>
              <a:t>eaningful Conversations</a:t>
            </a:r>
            <a:endParaRPr lang="en-ZA" sz="44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3868" y="1834192"/>
            <a:ext cx="7399057" cy="440311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Feedback: Questioning</a:t>
            </a:r>
          </a:p>
          <a:p>
            <a:pPr marL="514350" indent="-514350" algn="ctr">
              <a:buFont typeface="Wingdings 3" charset="2"/>
              <a:buAutoNum type="arabicPeriod"/>
            </a:pPr>
            <a:r>
              <a:rPr lang="en-ZA" sz="2800" dirty="0"/>
              <a:t>Reflective questions: Questions that ‘forces’ the Client into himself to think about his own thinking</a:t>
            </a:r>
          </a:p>
          <a:p>
            <a:pPr marL="514350" indent="-514350" algn="ctr">
              <a:buAutoNum type="arabicPeriod"/>
            </a:pPr>
            <a:r>
              <a:rPr lang="en-ZA" sz="2800" dirty="0" smtClean="0"/>
              <a:t>Appreciative Inquiry questions: Questions that explore the ‘inherent fundamental force of life’</a:t>
            </a:r>
          </a:p>
          <a:p>
            <a:pPr marL="514350" indent="-514350" algn="ctr">
              <a:buAutoNum type="arabicPeriod"/>
            </a:pPr>
            <a:r>
              <a:rPr lang="en-ZA" sz="2800" dirty="0" smtClean="0"/>
              <a:t>‘Discover’ questions: Questions that explore current realities</a:t>
            </a:r>
          </a:p>
        </p:txBody>
      </p:sp>
    </p:spTree>
    <p:extLst>
      <p:ext uri="{BB962C8B-B14F-4D97-AF65-F5344CB8AC3E}">
        <p14:creationId xmlns:p14="http://schemas.microsoft.com/office/powerpoint/2010/main" val="126643565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5536" y="452718"/>
            <a:ext cx="7975722" cy="1400530"/>
          </a:xfrm>
        </p:spPr>
        <p:txBody>
          <a:bodyPr/>
          <a:lstStyle/>
          <a:p>
            <a:r>
              <a:rPr lang="en-ZA" sz="4400" dirty="0" smtClean="0"/>
              <a:t>M</a:t>
            </a:r>
            <a:r>
              <a:rPr lang="en-ZA" sz="4400" dirty="0" smtClean="0"/>
              <a:t>eaningful Conversations</a:t>
            </a:r>
            <a:endParaRPr lang="en-ZA" sz="44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3868" y="1834192"/>
            <a:ext cx="7399057" cy="440311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Feedback: Questioning</a:t>
            </a:r>
          </a:p>
          <a:p>
            <a:pPr marL="514350" indent="-514350" algn="ctr">
              <a:buFont typeface="Wingdings 3" charset="2"/>
              <a:buAutoNum type="arabicPeriod"/>
            </a:pPr>
            <a:r>
              <a:rPr lang="en-ZA" sz="2800" dirty="0" smtClean="0"/>
              <a:t>‘Dream’ questions: Questions that explore future possibilities</a:t>
            </a:r>
          </a:p>
          <a:p>
            <a:pPr marL="514350" indent="-514350" algn="ctr">
              <a:buFont typeface="Wingdings 3" charset="2"/>
              <a:buAutoNum type="arabicPeriod"/>
            </a:pPr>
            <a:r>
              <a:rPr lang="en-ZA" sz="2800" dirty="0" smtClean="0"/>
              <a:t>‘Design’ questions</a:t>
            </a:r>
            <a:r>
              <a:rPr lang="en-ZA" sz="2800" dirty="0"/>
              <a:t>: Questions that explore </a:t>
            </a:r>
            <a:r>
              <a:rPr lang="en-ZA" sz="2800" dirty="0" smtClean="0"/>
              <a:t>practical realities</a:t>
            </a:r>
            <a:endParaRPr lang="en-ZA" sz="2800" dirty="0"/>
          </a:p>
          <a:p>
            <a:pPr marL="514350" indent="-514350" algn="ctr">
              <a:buFont typeface="Wingdings 3" charset="2"/>
              <a:buAutoNum type="arabicPeriod"/>
            </a:pPr>
            <a:endParaRPr lang="en-ZA" sz="2800" dirty="0" smtClean="0"/>
          </a:p>
        </p:txBody>
      </p:sp>
    </p:spTree>
    <p:extLst>
      <p:ext uri="{BB962C8B-B14F-4D97-AF65-F5344CB8AC3E}">
        <p14:creationId xmlns:p14="http://schemas.microsoft.com/office/powerpoint/2010/main" val="402496459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5536" y="452718"/>
            <a:ext cx="7975722" cy="1400530"/>
          </a:xfrm>
        </p:spPr>
        <p:txBody>
          <a:bodyPr/>
          <a:lstStyle/>
          <a:p>
            <a:r>
              <a:rPr lang="en-ZA" sz="4400" dirty="0" smtClean="0"/>
              <a:t>M</a:t>
            </a:r>
            <a:r>
              <a:rPr lang="en-ZA" sz="4400" dirty="0" smtClean="0"/>
              <a:t>eaningful Conversations</a:t>
            </a:r>
            <a:endParaRPr lang="en-ZA" sz="44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53262" y="2276872"/>
            <a:ext cx="7660269" cy="345638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Feedback</a:t>
            </a:r>
          </a:p>
          <a:p>
            <a:pPr marL="0" indent="0" algn="ctr">
              <a:buNone/>
            </a:pPr>
            <a:r>
              <a:rPr lang="en-ZA" sz="2800" dirty="0" smtClean="0">
                <a:solidFill>
                  <a:schemeClr val="tx1">
                    <a:lumMod val="65000"/>
                  </a:schemeClr>
                </a:solidFill>
              </a:rPr>
              <a:t>A type of communication and interaction characterized </a:t>
            </a:r>
            <a:r>
              <a:rPr lang="en-ZA" sz="2800" dirty="0">
                <a:solidFill>
                  <a:schemeClr val="tx1">
                    <a:lumMod val="65000"/>
                  </a:schemeClr>
                </a:solidFill>
              </a:rPr>
              <a:t>by being present, listening intentionally and creating a reflective space where the Coach </a:t>
            </a:r>
            <a:r>
              <a:rPr lang="en-ZA" sz="2800" dirty="0" smtClean="0">
                <a:solidFill>
                  <a:schemeClr val="tx1">
                    <a:lumMod val="65000"/>
                  </a:schemeClr>
                </a:solidFill>
              </a:rPr>
              <a:t>through </a:t>
            </a: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feedback</a:t>
            </a:r>
            <a:r>
              <a:rPr lang="en-ZA" sz="2800" dirty="0">
                <a:solidFill>
                  <a:schemeClr val="tx1">
                    <a:lumMod val="65000"/>
                  </a:schemeClr>
                </a:solidFill>
              </a:rPr>
              <a:t>, self-disclosure and revelation </a:t>
            </a:r>
            <a:r>
              <a:rPr lang="en-ZA" sz="2800" dirty="0" smtClean="0">
                <a:solidFill>
                  <a:schemeClr val="tx1">
                    <a:lumMod val="65000"/>
                  </a:schemeClr>
                </a:solidFill>
              </a:rPr>
              <a:t>facilitates </a:t>
            </a:r>
            <a:r>
              <a:rPr lang="en-ZA" sz="2800" dirty="0">
                <a:solidFill>
                  <a:schemeClr val="tx1">
                    <a:lumMod val="65000"/>
                  </a:schemeClr>
                </a:solidFill>
              </a:rPr>
              <a:t>a process of </a:t>
            </a:r>
            <a:r>
              <a:rPr lang="en-ZA" sz="2800" dirty="0" smtClean="0">
                <a:solidFill>
                  <a:schemeClr val="tx1">
                    <a:lumMod val="65000"/>
                  </a:schemeClr>
                </a:solidFill>
              </a:rPr>
              <a:t>becoming</a:t>
            </a:r>
          </a:p>
        </p:txBody>
      </p:sp>
    </p:spTree>
    <p:extLst>
      <p:ext uri="{BB962C8B-B14F-4D97-AF65-F5344CB8AC3E}">
        <p14:creationId xmlns:p14="http://schemas.microsoft.com/office/powerpoint/2010/main" val="272991075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5536" y="452718"/>
            <a:ext cx="7975722" cy="1400530"/>
          </a:xfrm>
        </p:spPr>
        <p:txBody>
          <a:bodyPr/>
          <a:lstStyle/>
          <a:p>
            <a:r>
              <a:rPr lang="en-ZA" sz="4400" dirty="0" smtClean="0"/>
              <a:t>M</a:t>
            </a:r>
            <a:r>
              <a:rPr lang="en-ZA" sz="4400" dirty="0" smtClean="0"/>
              <a:t>eaningful Conversations</a:t>
            </a:r>
            <a:endParaRPr lang="en-ZA" sz="44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43908" y="2276872"/>
            <a:ext cx="6678977" cy="317677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Feedback: People Development Tools</a:t>
            </a:r>
          </a:p>
          <a:p>
            <a:pPr marL="0" indent="0" algn="ctr">
              <a:buNone/>
            </a:pPr>
            <a:r>
              <a:rPr lang="en-ZA" sz="2800" dirty="0" smtClean="0">
                <a:solidFill>
                  <a:schemeClr val="tx1">
                    <a:lumMod val="65000"/>
                  </a:schemeClr>
                </a:solidFill>
              </a:rPr>
              <a:t>A type of interaction and communication where the Coach gives the Client feedback by means of reflection, questioning</a:t>
            </a:r>
            <a:r>
              <a:rPr lang="en-ZA" sz="2800" dirty="0" smtClean="0">
                <a:solidFill>
                  <a:schemeClr val="tx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2800" dirty="0" smtClean="0">
                <a:solidFill>
                  <a:schemeClr val="tx1">
                    <a:lumMod val="65000"/>
                  </a:schemeClr>
                </a:solidFill>
              </a:rPr>
              <a:t>and </a:t>
            </a: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people development tools</a:t>
            </a:r>
          </a:p>
        </p:txBody>
      </p:sp>
    </p:spTree>
    <p:extLst>
      <p:ext uri="{BB962C8B-B14F-4D97-AF65-F5344CB8AC3E}">
        <p14:creationId xmlns:p14="http://schemas.microsoft.com/office/powerpoint/2010/main" val="345716683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5536" y="452718"/>
            <a:ext cx="7975722" cy="1400530"/>
          </a:xfrm>
        </p:spPr>
        <p:txBody>
          <a:bodyPr/>
          <a:lstStyle/>
          <a:p>
            <a:r>
              <a:rPr lang="en-ZA" sz="4400" dirty="0" smtClean="0"/>
              <a:t>M</a:t>
            </a:r>
            <a:r>
              <a:rPr lang="en-ZA" sz="4400" dirty="0" smtClean="0"/>
              <a:t>eaningful Conversations</a:t>
            </a:r>
            <a:endParaRPr lang="en-ZA" sz="44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3868" y="1834192"/>
            <a:ext cx="7399057" cy="454713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Feedback: People Development Tools</a:t>
            </a:r>
          </a:p>
          <a:p>
            <a:pPr marL="0" indent="0" algn="ctr">
              <a:buNone/>
            </a:pPr>
            <a:r>
              <a:rPr lang="en-ZA" sz="2800" dirty="0" smtClean="0"/>
              <a:t>Using any relevant people development tools to discover:</a:t>
            </a:r>
          </a:p>
          <a:p>
            <a:pPr marL="514350" indent="-514350" algn="ctr">
              <a:buAutoNum type="arabicPeriod"/>
            </a:pPr>
            <a:r>
              <a:rPr lang="en-ZA" sz="2800" dirty="0" smtClean="0"/>
              <a:t>Identity</a:t>
            </a:r>
          </a:p>
          <a:p>
            <a:pPr marL="514350" indent="-514350" algn="ctr">
              <a:buAutoNum type="arabicPeriod"/>
            </a:pPr>
            <a:r>
              <a:rPr lang="en-ZA" sz="2800" dirty="0" smtClean="0"/>
              <a:t>Purpose</a:t>
            </a:r>
          </a:p>
          <a:p>
            <a:pPr marL="514350" indent="-514350" algn="ctr">
              <a:buAutoNum type="arabicPeriod"/>
            </a:pPr>
            <a:r>
              <a:rPr lang="en-ZA" sz="2800" dirty="0" smtClean="0"/>
              <a:t>Potential</a:t>
            </a:r>
          </a:p>
          <a:p>
            <a:pPr marL="514350" indent="-514350" algn="ctr">
              <a:buAutoNum type="arabicPeriod"/>
            </a:pPr>
            <a:r>
              <a:rPr lang="en-ZA" sz="2800" dirty="0" smtClean="0"/>
              <a:t>Passions</a:t>
            </a:r>
          </a:p>
        </p:txBody>
      </p:sp>
    </p:spTree>
    <p:extLst>
      <p:ext uri="{BB962C8B-B14F-4D97-AF65-F5344CB8AC3E}">
        <p14:creationId xmlns:p14="http://schemas.microsoft.com/office/powerpoint/2010/main" val="50109230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5536" y="452718"/>
            <a:ext cx="7975722" cy="1400530"/>
          </a:xfrm>
        </p:spPr>
        <p:txBody>
          <a:bodyPr/>
          <a:lstStyle/>
          <a:p>
            <a:r>
              <a:rPr lang="en-ZA" sz="4400" dirty="0" smtClean="0"/>
              <a:t>M</a:t>
            </a:r>
            <a:r>
              <a:rPr lang="en-ZA" sz="4400" dirty="0" smtClean="0"/>
              <a:t>eaningful Conversations</a:t>
            </a:r>
            <a:endParaRPr lang="en-ZA" sz="44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53262" y="2276872"/>
            <a:ext cx="7660269" cy="345638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Self-Disclosure</a:t>
            </a:r>
          </a:p>
          <a:p>
            <a:pPr marL="0" indent="0" algn="ctr">
              <a:buNone/>
            </a:pPr>
            <a:r>
              <a:rPr lang="en-ZA" sz="2800" dirty="0" smtClean="0">
                <a:solidFill>
                  <a:schemeClr val="tx1">
                    <a:lumMod val="65000"/>
                  </a:schemeClr>
                </a:solidFill>
              </a:rPr>
              <a:t>A type of communication and interaction characterized </a:t>
            </a:r>
            <a:r>
              <a:rPr lang="en-ZA" sz="2800" dirty="0">
                <a:solidFill>
                  <a:schemeClr val="tx1">
                    <a:lumMod val="65000"/>
                  </a:schemeClr>
                </a:solidFill>
              </a:rPr>
              <a:t>by being present, listening intentionally and creating a reflective space where the Coach </a:t>
            </a:r>
            <a:r>
              <a:rPr lang="en-ZA" sz="2800" dirty="0" smtClean="0">
                <a:solidFill>
                  <a:schemeClr val="tx1">
                    <a:lumMod val="65000"/>
                  </a:schemeClr>
                </a:solidFill>
              </a:rPr>
              <a:t>through feedback</a:t>
            </a:r>
            <a:r>
              <a:rPr lang="en-ZA" sz="2800" dirty="0">
                <a:solidFill>
                  <a:schemeClr val="tx1">
                    <a:lumMod val="65000"/>
                  </a:schemeClr>
                </a:solidFill>
              </a:rPr>
              <a:t>, </a:t>
            </a:r>
            <a:r>
              <a:rPr lang="en-Z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self-disclosure</a:t>
            </a:r>
            <a:r>
              <a:rPr lang="en-ZA" sz="2800" dirty="0">
                <a:solidFill>
                  <a:schemeClr val="tx1">
                    <a:lumMod val="65000"/>
                  </a:schemeClr>
                </a:solidFill>
              </a:rPr>
              <a:t> and revelation </a:t>
            </a:r>
            <a:r>
              <a:rPr lang="en-ZA" sz="2800" dirty="0" smtClean="0">
                <a:solidFill>
                  <a:schemeClr val="tx1">
                    <a:lumMod val="65000"/>
                  </a:schemeClr>
                </a:solidFill>
              </a:rPr>
              <a:t>facilitates </a:t>
            </a:r>
            <a:r>
              <a:rPr lang="en-ZA" sz="2800" dirty="0">
                <a:solidFill>
                  <a:schemeClr val="tx1">
                    <a:lumMod val="65000"/>
                  </a:schemeClr>
                </a:solidFill>
              </a:rPr>
              <a:t>a process of </a:t>
            </a:r>
            <a:r>
              <a:rPr lang="en-ZA" sz="2800" dirty="0" smtClean="0">
                <a:solidFill>
                  <a:schemeClr val="tx1">
                    <a:lumMod val="65000"/>
                  </a:schemeClr>
                </a:solidFill>
              </a:rPr>
              <a:t>becoming</a:t>
            </a:r>
          </a:p>
        </p:txBody>
      </p:sp>
    </p:spTree>
    <p:extLst>
      <p:ext uri="{BB962C8B-B14F-4D97-AF65-F5344CB8AC3E}">
        <p14:creationId xmlns:p14="http://schemas.microsoft.com/office/powerpoint/2010/main" val="360154752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5536" y="452718"/>
            <a:ext cx="7975722" cy="1400530"/>
          </a:xfrm>
        </p:spPr>
        <p:txBody>
          <a:bodyPr/>
          <a:lstStyle/>
          <a:p>
            <a:r>
              <a:rPr lang="en-ZA" sz="4400" dirty="0" smtClean="0"/>
              <a:t>M</a:t>
            </a:r>
            <a:r>
              <a:rPr lang="en-ZA" sz="4400" dirty="0" smtClean="0"/>
              <a:t>eaningful Conversations</a:t>
            </a:r>
            <a:endParaRPr lang="en-ZA" sz="44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43908" y="2564904"/>
            <a:ext cx="6678977" cy="281673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Self-Disclosure</a:t>
            </a:r>
          </a:p>
          <a:p>
            <a:pPr marL="0" indent="0" algn="ctr">
              <a:buNone/>
            </a:pPr>
            <a:r>
              <a:rPr lang="en-ZA" sz="2800" dirty="0" smtClean="0"/>
              <a:t>A type of interaction and communication where the Client discloses her true identity, purpose, potential and passions</a:t>
            </a:r>
          </a:p>
        </p:txBody>
      </p:sp>
    </p:spTree>
    <p:extLst>
      <p:ext uri="{BB962C8B-B14F-4D97-AF65-F5344CB8AC3E}">
        <p14:creationId xmlns:p14="http://schemas.microsoft.com/office/powerpoint/2010/main" val="2899429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5536" y="452718"/>
            <a:ext cx="7975722" cy="1400530"/>
          </a:xfrm>
        </p:spPr>
        <p:txBody>
          <a:bodyPr/>
          <a:lstStyle/>
          <a:p>
            <a:r>
              <a:rPr lang="en-ZA" sz="4400" dirty="0" smtClean="0"/>
              <a:t>M</a:t>
            </a:r>
            <a:r>
              <a:rPr lang="en-ZA" sz="4400" dirty="0" smtClean="0"/>
              <a:t>eaningful Conversations</a:t>
            </a:r>
            <a:endParaRPr lang="en-ZA" sz="44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53262" y="2276872"/>
            <a:ext cx="7660269" cy="345638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Revelation</a:t>
            </a:r>
          </a:p>
          <a:p>
            <a:pPr marL="0" indent="0" algn="ctr">
              <a:buNone/>
            </a:pPr>
            <a:r>
              <a:rPr lang="en-ZA" sz="2800" dirty="0" smtClean="0">
                <a:solidFill>
                  <a:schemeClr val="tx1">
                    <a:lumMod val="65000"/>
                  </a:schemeClr>
                </a:solidFill>
              </a:rPr>
              <a:t>A type of communication and interaction characterized </a:t>
            </a:r>
            <a:r>
              <a:rPr lang="en-ZA" sz="2800" dirty="0">
                <a:solidFill>
                  <a:schemeClr val="tx1">
                    <a:lumMod val="65000"/>
                  </a:schemeClr>
                </a:solidFill>
              </a:rPr>
              <a:t>by being present, listening intentionally and creating a reflective space where the Coach </a:t>
            </a:r>
            <a:r>
              <a:rPr lang="en-ZA" sz="2800" dirty="0" smtClean="0">
                <a:solidFill>
                  <a:schemeClr val="tx1">
                    <a:lumMod val="65000"/>
                  </a:schemeClr>
                </a:solidFill>
              </a:rPr>
              <a:t>through feedback</a:t>
            </a:r>
            <a:r>
              <a:rPr lang="en-ZA" sz="2800" dirty="0">
                <a:solidFill>
                  <a:schemeClr val="tx1">
                    <a:lumMod val="65000"/>
                  </a:schemeClr>
                </a:solidFill>
              </a:rPr>
              <a:t>, self-disclosure and </a:t>
            </a:r>
            <a:r>
              <a:rPr lang="en-Z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revelation</a:t>
            </a:r>
            <a:r>
              <a:rPr lang="en-ZA" sz="2800" dirty="0">
                <a:solidFill>
                  <a:schemeClr val="tx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2800" dirty="0" smtClean="0">
                <a:solidFill>
                  <a:schemeClr val="tx1">
                    <a:lumMod val="65000"/>
                  </a:schemeClr>
                </a:solidFill>
              </a:rPr>
              <a:t>facilitates </a:t>
            </a:r>
            <a:r>
              <a:rPr lang="en-ZA" sz="2800" dirty="0">
                <a:solidFill>
                  <a:schemeClr val="tx1">
                    <a:lumMod val="65000"/>
                  </a:schemeClr>
                </a:solidFill>
              </a:rPr>
              <a:t>a process of </a:t>
            </a:r>
            <a:r>
              <a:rPr lang="en-ZA" sz="2800" dirty="0" smtClean="0">
                <a:solidFill>
                  <a:schemeClr val="tx1">
                    <a:lumMod val="65000"/>
                  </a:schemeClr>
                </a:solidFill>
              </a:rPr>
              <a:t>becoming</a:t>
            </a:r>
          </a:p>
        </p:txBody>
      </p:sp>
    </p:spTree>
    <p:extLst>
      <p:ext uri="{BB962C8B-B14F-4D97-AF65-F5344CB8AC3E}">
        <p14:creationId xmlns:p14="http://schemas.microsoft.com/office/powerpoint/2010/main" val="233021128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5536" y="452718"/>
            <a:ext cx="7975722" cy="1400530"/>
          </a:xfrm>
        </p:spPr>
        <p:txBody>
          <a:bodyPr/>
          <a:lstStyle/>
          <a:p>
            <a:r>
              <a:rPr lang="en-ZA" sz="4400" dirty="0" smtClean="0"/>
              <a:t>M</a:t>
            </a:r>
            <a:r>
              <a:rPr lang="en-ZA" sz="4400" dirty="0" smtClean="0"/>
              <a:t>eaningful Conversations</a:t>
            </a:r>
            <a:endParaRPr lang="en-ZA" sz="44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43908" y="2420888"/>
            <a:ext cx="6678977" cy="324878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Revelation</a:t>
            </a:r>
          </a:p>
          <a:p>
            <a:pPr marL="0" indent="0" algn="ctr">
              <a:buNone/>
            </a:pPr>
            <a:r>
              <a:rPr lang="en-ZA" sz="2800" dirty="0" smtClean="0"/>
              <a:t>A type of interaction and communication where revelations or ‘a-ha’ experiences for both Coach and Client about their identities, purposes, potentialities and passions become possible</a:t>
            </a:r>
          </a:p>
        </p:txBody>
      </p:sp>
    </p:spTree>
    <p:extLst>
      <p:ext uri="{BB962C8B-B14F-4D97-AF65-F5344CB8AC3E}">
        <p14:creationId xmlns:p14="http://schemas.microsoft.com/office/powerpoint/2010/main" val="344675178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5536" y="452718"/>
            <a:ext cx="7975722" cy="1400530"/>
          </a:xfrm>
        </p:spPr>
        <p:txBody>
          <a:bodyPr/>
          <a:lstStyle/>
          <a:p>
            <a:r>
              <a:rPr lang="en-ZA" sz="4400" dirty="0" smtClean="0"/>
              <a:t>M</a:t>
            </a:r>
            <a:r>
              <a:rPr lang="en-ZA" sz="4400" dirty="0" smtClean="0"/>
              <a:t>eaningful Conversations</a:t>
            </a:r>
            <a:endParaRPr lang="en-ZA" sz="44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53262" y="2276872"/>
            <a:ext cx="7660269" cy="345638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Process Of Becoming</a:t>
            </a:r>
          </a:p>
          <a:p>
            <a:pPr marL="0" indent="0" algn="ctr">
              <a:buNone/>
            </a:pPr>
            <a:r>
              <a:rPr lang="en-ZA" sz="2800" dirty="0" smtClean="0">
                <a:solidFill>
                  <a:schemeClr val="tx1">
                    <a:lumMod val="65000"/>
                  </a:schemeClr>
                </a:solidFill>
              </a:rPr>
              <a:t>A type of communication and interaction characterized </a:t>
            </a:r>
            <a:r>
              <a:rPr lang="en-ZA" sz="2800" dirty="0">
                <a:solidFill>
                  <a:schemeClr val="tx1">
                    <a:lumMod val="65000"/>
                  </a:schemeClr>
                </a:solidFill>
              </a:rPr>
              <a:t>by being present, listening intentionally and creating a reflective space where the Coach </a:t>
            </a:r>
            <a:r>
              <a:rPr lang="en-ZA" sz="2800" dirty="0" smtClean="0">
                <a:solidFill>
                  <a:schemeClr val="tx1">
                    <a:lumMod val="65000"/>
                  </a:schemeClr>
                </a:solidFill>
              </a:rPr>
              <a:t>through feedback</a:t>
            </a:r>
            <a:r>
              <a:rPr lang="en-ZA" sz="2800" dirty="0">
                <a:solidFill>
                  <a:schemeClr val="tx1">
                    <a:lumMod val="65000"/>
                  </a:schemeClr>
                </a:solidFill>
              </a:rPr>
              <a:t>, self-disclosure and revelation </a:t>
            </a:r>
            <a:r>
              <a:rPr lang="en-ZA" sz="2800" dirty="0" smtClean="0">
                <a:solidFill>
                  <a:schemeClr val="tx1">
                    <a:lumMod val="65000"/>
                  </a:schemeClr>
                </a:solidFill>
              </a:rPr>
              <a:t>facilitates </a:t>
            </a:r>
            <a:r>
              <a:rPr lang="en-ZA" sz="2800" dirty="0">
                <a:solidFill>
                  <a:schemeClr val="tx1">
                    <a:lumMod val="65000"/>
                  </a:schemeClr>
                </a:solidFill>
              </a:rPr>
              <a:t>a </a:t>
            </a:r>
            <a:r>
              <a:rPr lang="en-Z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process of </a:t>
            </a: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becoming</a:t>
            </a:r>
          </a:p>
        </p:txBody>
      </p:sp>
    </p:spTree>
    <p:extLst>
      <p:ext uri="{BB962C8B-B14F-4D97-AF65-F5344CB8AC3E}">
        <p14:creationId xmlns:p14="http://schemas.microsoft.com/office/powerpoint/2010/main" val="190185540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5536" y="452718"/>
            <a:ext cx="7975722" cy="1400530"/>
          </a:xfrm>
        </p:spPr>
        <p:txBody>
          <a:bodyPr/>
          <a:lstStyle/>
          <a:p>
            <a:r>
              <a:rPr lang="en-ZA" sz="4400" dirty="0" smtClean="0"/>
              <a:t>M</a:t>
            </a:r>
            <a:r>
              <a:rPr lang="en-ZA" sz="4400" dirty="0" smtClean="0"/>
              <a:t>eaningful Conversations</a:t>
            </a:r>
            <a:endParaRPr lang="en-ZA" sz="44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43908" y="2564904"/>
            <a:ext cx="6678977" cy="310476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Process Of Becoming</a:t>
            </a:r>
          </a:p>
          <a:p>
            <a:pPr marL="0" indent="0" algn="ctr">
              <a:buNone/>
            </a:pPr>
            <a:r>
              <a:rPr lang="en-ZA" sz="2800" dirty="0" smtClean="0"/>
              <a:t>A type of interaction and communication that causes in both Coach and Client a truly deep, significant and lasting actualization of who they are meant to be</a:t>
            </a:r>
          </a:p>
        </p:txBody>
      </p:sp>
    </p:spTree>
    <p:extLst>
      <p:ext uri="{BB962C8B-B14F-4D97-AF65-F5344CB8AC3E}">
        <p14:creationId xmlns:p14="http://schemas.microsoft.com/office/powerpoint/2010/main" val="296690167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5536" y="452718"/>
            <a:ext cx="7975722" cy="1400530"/>
          </a:xfrm>
        </p:spPr>
        <p:txBody>
          <a:bodyPr/>
          <a:lstStyle/>
          <a:p>
            <a:r>
              <a:rPr lang="en-ZA" sz="4400" dirty="0" smtClean="0"/>
              <a:t>M</a:t>
            </a:r>
            <a:r>
              <a:rPr lang="en-ZA" sz="4400" dirty="0" smtClean="0"/>
              <a:t>eaningful Conversations</a:t>
            </a:r>
            <a:endParaRPr lang="en-ZA" sz="44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53262" y="2276872"/>
            <a:ext cx="7660269" cy="345638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Becoming</a:t>
            </a:r>
          </a:p>
          <a:p>
            <a:pPr marL="0" indent="0" algn="ctr">
              <a:buNone/>
            </a:pPr>
            <a:r>
              <a:rPr lang="en-ZA" sz="2800" dirty="0" smtClean="0">
                <a:solidFill>
                  <a:schemeClr val="tx1">
                    <a:lumMod val="65000"/>
                  </a:schemeClr>
                </a:solidFill>
              </a:rPr>
              <a:t>A type of communication and interaction characterized </a:t>
            </a:r>
            <a:r>
              <a:rPr lang="en-ZA" sz="2800" dirty="0">
                <a:solidFill>
                  <a:schemeClr val="tx1">
                    <a:lumMod val="65000"/>
                  </a:schemeClr>
                </a:solidFill>
              </a:rPr>
              <a:t>by being present, listening intentionally and creating a reflective space where the Coach </a:t>
            </a:r>
            <a:r>
              <a:rPr lang="en-ZA" sz="2800" dirty="0" smtClean="0">
                <a:solidFill>
                  <a:schemeClr val="tx1">
                    <a:lumMod val="65000"/>
                  </a:schemeClr>
                </a:solidFill>
              </a:rPr>
              <a:t>through feedback</a:t>
            </a:r>
            <a:r>
              <a:rPr lang="en-ZA" sz="2800" dirty="0">
                <a:solidFill>
                  <a:schemeClr val="tx1">
                    <a:lumMod val="65000"/>
                  </a:schemeClr>
                </a:solidFill>
              </a:rPr>
              <a:t>, self-disclosure and revelation </a:t>
            </a:r>
            <a:r>
              <a:rPr lang="en-ZA" sz="2800" dirty="0" smtClean="0">
                <a:solidFill>
                  <a:schemeClr val="tx1">
                    <a:lumMod val="65000"/>
                  </a:schemeClr>
                </a:solidFill>
              </a:rPr>
              <a:t>facilitates </a:t>
            </a:r>
            <a:r>
              <a:rPr lang="en-ZA" sz="2800" dirty="0">
                <a:solidFill>
                  <a:schemeClr val="tx1">
                    <a:lumMod val="65000"/>
                  </a:schemeClr>
                </a:solidFill>
              </a:rPr>
              <a:t>a process of </a:t>
            </a: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becoming</a:t>
            </a:r>
          </a:p>
        </p:txBody>
      </p:sp>
    </p:spTree>
    <p:extLst>
      <p:ext uri="{BB962C8B-B14F-4D97-AF65-F5344CB8AC3E}">
        <p14:creationId xmlns:p14="http://schemas.microsoft.com/office/powerpoint/2010/main" val="374747310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5536" y="452718"/>
            <a:ext cx="7975722" cy="1400530"/>
          </a:xfrm>
        </p:spPr>
        <p:txBody>
          <a:bodyPr/>
          <a:lstStyle/>
          <a:p>
            <a:r>
              <a:rPr lang="en-ZA" sz="4400" dirty="0" smtClean="0"/>
              <a:t>M</a:t>
            </a:r>
            <a:r>
              <a:rPr lang="en-ZA" sz="4400" dirty="0" smtClean="0"/>
              <a:t>eaningful Conversations</a:t>
            </a:r>
            <a:endParaRPr lang="en-ZA" sz="44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27584" y="2204864"/>
            <a:ext cx="7704556" cy="374441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Z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Becoming</a:t>
            </a:r>
          </a:p>
          <a:p>
            <a:pPr marL="0" indent="0" algn="ctr">
              <a:buNone/>
            </a:pPr>
            <a:r>
              <a:rPr lang="en-ZA" sz="2800" dirty="0" smtClean="0"/>
              <a:t>A type of interaction and communication that causes in both Coach and Client a deeper understanding of their own unique identities, a closer-to-the-truth definition of </a:t>
            </a:r>
            <a:r>
              <a:rPr lang="en-ZA" sz="2800" smtClean="0"/>
              <a:t>their lives</a:t>
            </a:r>
            <a:r>
              <a:rPr lang="en-ZA" sz="2800" dirty="0" smtClean="0"/>
              <a:t>’ purposes, discovering their unique potential and releasing more of the passions that motivates their potential</a:t>
            </a:r>
          </a:p>
        </p:txBody>
      </p:sp>
    </p:spTree>
    <p:extLst>
      <p:ext uri="{BB962C8B-B14F-4D97-AF65-F5344CB8AC3E}">
        <p14:creationId xmlns:p14="http://schemas.microsoft.com/office/powerpoint/2010/main" val="334906573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Process</a:t>
            </a:r>
            <a:endParaRPr lang="en-ZA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88648" y="1556792"/>
            <a:ext cx="8064896" cy="4950290"/>
          </a:xfrm>
        </p:spPr>
        <p:txBody>
          <a:bodyPr>
            <a:noAutofit/>
          </a:bodyPr>
          <a:lstStyle/>
          <a:p>
            <a:pPr marL="350838" indent="-350838">
              <a:buFont typeface="Courier New" panose="02070309020205020404" pitchFamily="49" charset="0"/>
              <a:buChar char="o"/>
            </a:pPr>
            <a:r>
              <a:rPr lang="en-GB" sz="2800" dirty="0"/>
              <a:t>Process (how) is not the content (what</a:t>
            </a:r>
            <a:r>
              <a:rPr lang="en-GB" sz="2800" dirty="0" smtClean="0"/>
              <a:t>)</a:t>
            </a:r>
            <a:endParaRPr lang="en-GB" sz="2800" dirty="0"/>
          </a:p>
          <a:p>
            <a:pPr marL="350838" indent="-350838">
              <a:buFont typeface="Courier New" panose="02070309020205020404" pitchFamily="49" charset="0"/>
              <a:buChar char="o"/>
            </a:pPr>
            <a:r>
              <a:rPr lang="en-GB" sz="2800" dirty="0"/>
              <a:t>Facilitated by the coach for the </a:t>
            </a:r>
            <a:r>
              <a:rPr lang="en-GB" sz="2800" dirty="0" smtClean="0"/>
              <a:t>client</a:t>
            </a:r>
            <a:endParaRPr lang="en-GB" sz="2800" dirty="0"/>
          </a:p>
          <a:p>
            <a:pPr marL="350838" indent="-350838">
              <a:buFont typeface="Courier New" panose="02070309020205020404" pitchFamily="49" charset="0"/>
              <a:buChar char="o"/>
            </a:pPr>
            <a:r>
              <a:rPr lang="en-GB" sz="2800" dirty="0"/>
              <a:t>Process that helps with discovering identity and personal purpose for the release of </a:t>
            </a:r>
            <a:r>
              <a:rPr lang="en-GB" sz="2800" dirty="0" smtClean="0"/>
              <a:t>potential</a:t>
            </a:r>
            <a:endParaRPr lang="en-GB" sz="2800" dirty="0"/>
          </a:p>
          <a:p>
            <a:pPr marL="350838" indent="-350838">
              <a:buFont typeface="Courier New" panose="02070309020205020404" pitchFamily="49" charset="0"/>
              <a:buChar char="o"/>
            </a:pPr>
            <a:r>
              <a:rPr lang="en-GB" sz="2800" dirty="0"/>
              <a:t>Process that makes the client </a:t>
            </a:r>
            <a:r>
              <a:rPr lang="en-GB" sz="2800" dirty="0" smtClean="0"/>
              <a:t>self-aware</a:t>
            </a:r>
            <a:endParaRPr lang="en-GB" sz="2800" dirty="0"/>
          </a:p>
          <a:p>
            <a:pPr marL="350838" indent="-350838">
              <a:buFont typeface="Courier New" panose="02070309020205020404" pitchFamily="49" charset="0"/>
              <a:buChar char="o"/>
            </a:pPr>
            <a:r>
              <a:rPr lang="en-GB" sz="2800" dirty="0"/>
              <a:t>Process that empowers the client to solve previously unsolvable </a:t>
            </a:r>
            <a:r>
              <a:rPr lang="en-GB" sz="2800" dirty="0" smtClean="0"/>
              <a:t>challenges</a:t>
            </a:r>
            <a:endParaRPr lang="en-GB" sz="2800" dirty="0"/>
          </a:p>
          <a:p>
            <a:pPr marL="350838" indent="-350838">
              <a:buFont typeface="Courier New" panose="02070309020205020404" pitchFamily="49" charset="0"/>
              <a:buChar char="o"/>
            </a:pPr>
            <a:r>
              <a:rPr lang="en-GB" sz="2800" dirty="0"/>
              <a:t>Process that develops perspective for the </a:t>
            </a:r>
            <a:r>
              <a:rPr lang="en-GB" sz="2800" dirty="0" smtClean="0"/>
              <a:t>client</a:t>
            </a:r>
            <a:endParaRPr lang="en-GB" sz="2800" dirty="0"/>
          </a:p>
          <a:p>
            <a:pPr marL="722313" indent="-677863"/>
            <a:endParaRPr lang="en-ZA" sz="3200" dirty="0"/>
          </a:p>
        </p:txBody>
      </p:sp>
    </p:spTree>
    <p:extLst>
      <p:ext uri="{BB962C8B-B14F-4D97-AF65-F5344CB8AC3E}">
        <p14:creationId xmlns:p14="http://schemas.microsoft.com/office/powerpoint/2010/main" val="240201512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2537</TotalTime>
  <Words>1585</Words>
  <Application>Microsoft Office PowerPoint</Application>
  <PresentationFormat>On-screen Show (4:3)</PresentationFormat>
  <Paragraphs>208</Paragraphs>
  <Slides>46</Slides>
  <Notes>46</Notes>
  <HiddenSlides>1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2" baseType="lpstr">
      <vt:lpstr>Arial</vt:lpstr>
      <vt:lpstr>Calibri</vt:lpstr>
      <vt:lpstr>Century Gothic</vt:lpstr>
      <vt:lpstr>Courier New</vt:lpstr>
      <vt:lpstr>Wingdings 3</vt:lpstr>
      <vt:lpstr>Ion</vt:lpstr>
      <vt:lpstr>Nico’s definition of coaching?</vt:lpstr>
      <vt:lpstr>Definition of coaching</vt:lpstr>
      <vt:lpstr>Definition of coaching</vt:lpstr>
      <vt:lpstr>Mutually Chosen</vt:lpstr>
      <vt:lpstr>Definition of coaching</vt:lpstr>
      <vt:lpstr>Helping</vt:lpstr>
      <vt:lpstr>Definition of coaching</vt:lpstr>
      <vt:lpstr>Helping Relationship</vt:lpstr>
      <vt:lpstr>Helping Relationship</vt:lpstr>
      <vt:lpstr>Helping Relationship</vt:lpstr>
      <vt:lpstr>Definition of coaching</vt:lpstr>
      <vt:lpstr>Meaningful Conversations</vt:lpstr>
      <vt:lpstr>Definition of coaching</vt:lpstr>
      <vt:lpstr>People Development Tools</vt:lpstr>
      <vt:lpstr>Definition of coaching</vt:lpstr>
      <vt:lpstr>Process Of Becoming</vt:lpstr>
      <vt:lpstr>Meaningful Conversations</vt:lpstr>
      <vt:lpstr>Meaningful Conversations</vt:lpstr>
      <vt:lpstr>Meaningful Conversations</vt:lpstr>
      <vt:lpstr>Meaningful Conversations</vt:lpstr>
      <vt:lpstr>Meaningful Conversations</vt:lpstr>
      <vt:lpstr>Meaningful Conversations</vt:lpstr>
      <vt:lpstr>Meaningful Conversations</vt:lpstr>
      <vt:lpstr>Meaningful Conversations</vt:lpstr>
      <vt:lpstr>Meaningful Conversations</vt:lpstr>
      <vt:lpstr>Meaningful Conversations</vt:lpstr>
      <vt:lpstr>Meaningful Conversations</vt:lpstr>
      <vt:lpstr>Meaningful Conversations</vt:lpstr>
      <vt:lpstr>Meaningful Conversations</vt:lpstr>
      <vt:lpstr>Meaningful Conversations</vt:lpstr>
      <vt:lpstr>Meaningful Conversations</vt:lpstr>
      <vt:lpstr>Meaningful Conversations</vt:lpstr>
      <vt:lpstr>Meaningful Conversations</vt:lpstr>
      <vt:lpstr>Meaningful Conversations</vt:lpstr>
      <vt:lpstr>Meaningful Conversations</vt:lpstr>
      <vt:lpstr>Meaningful Conversations</vt:lpstr>
      <vt:lpstr>Meaningful Conversations</vt:lpstr>
      <vt:lpstr>Meaningful Conversations</vt:lpstr>
      <vt:lpstr>Meaningful Conversations</vt:lpstr>
      <vt:lpstr>Meaningful Conversations</vt:lpstr>
      <vt:lpstr>Meaningful Conversations</vt:lpstr>
      <vt:lpstr>Meaningful Conversations</vt:lpstr>
      <vt:lpstr>Meaningful Conversations</vt:lpstr>
      <vt:lpstr>Meaningful Conversations</vt:lpstr>
      <vt:lpstr>Meaningful Conversations</vt:lpstr>
      <vt:lpstr>Process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Life Coaching  session 1</dc:title>
  <dc:creator>Nico</dc:creator>
  <cp:lastModifiedBy>Nico Liebenberg</cp:lastModifiedBy>
  <cp:revision>158</cp:revision>
  <dcterms:created xsi:type="dcterms:W3CDTF">2012-01-22T20:43:52Z</dcterms:created>
  <dcterms:modified xsi:type="dcterms:W3CDTF">2015-12-03T09:47:57Z</dcterms:modified>
</cp:coreProperties>
</file>