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7" r:id="rId1"/>
  </p:sldMasterIdLst>
  <p:notesMasterIdLst>
    <p:notesMasterId r:id="rId69"/>
  </p:notesMasterIdLst>
  <p:sldIdLst>
    <p:sldId id="256" r:id="rId2"/>
    <p:sldId id="312" r:id="rId3"/>
    <p:sldId id="343" r:id="rId4"/>
    <p:sldId id="344" r:id="rId5"/>
    <p:sldId id="311" r:id="rId6"/>
    <p:sldId id="346" r:id="rId7"/>
    <p:sldId id="347" r:id="rId8"/>
    <p:sldId id="378" r:id="rId9"/>
    <p:sldId id="313" r:id="rId10"/>
    <p:sldId id="348" r:id="rId11"/>
    <p:sldId id="385" r:id="rId12"/>
    <p:sldId id="384" r:id="rId13"/>
    <p:sldId id="349" r:id="rId14"/>
    <p:sldId id="350" r:id="rId15"/>
    <p:sldId id="386" r:id="rId16"/>
    <p:sldId id="351" r:id="rId17"/>
    <p:sldId id="388" r:id="rId18"/>
    <p:sldId id="352" r:id="rId19"/>
    <p:sldId id="387" r:id="rId20"/>
    <p:sldId id="379" r:id="rId21"/>
    <p:sldId id="353" r:id="rId22"/>
    <p:sldId id="354" r:id="rId23"/>
    <p:sldId id="389" r:id="rId24"/>
    <p:sldId id="356" r:id="rId25"/>
    <p:sldId id="390" r:id="rId26"/>
    <p:sldId id="357" r:id="rId27"/>
    <p:sldId id="391" r:id="rId28"/>
    <p:sldId id="358" r:id="rId29"/>
    <p:sldId id="392" r:id="rId30"/>
    <p:sldId id="380" r:id="rId31"/>
    <p:sldId id="359" r:id="rId32"/>
    <p:sldId id="360" r:id="rId33"/>
    <p:sldId id="393" r:id="rId34"/>
    <p:sldId id="361" r:id="rId35"/>
    <p:sldId id="394" r:id="rId36"/>
    <p:sldId id="362" r:id="rId37"/>
    <p:sldId id="395" r:id="rId38"/>
    <p:sldId id="381" r:id="rId39"/>
    <p:sldId id="377" r:id="rId40"/>
    <p:sldId id="363" r:id="rId41"/>
    <p:sldId id="396" r:id="rId42"/>
    <p:sldId id="364" r:id="rId43"/>
    <p:sldId id="397" r:id="rId44"/>
    <p:sldId id="365" r:id="rId45"/>
    <p:sldId id="398" r:id="rId46"/>
    <p:sldId id="382" r:id="rId47"/>
    <p:sldId id="366" r:id="rId48"/>
    <p:sldId id="367" r:id="rId49"/>
    <p:sldId id="399" r:id="rId50"/>
    <p:sldId id="368" r:id="rId51"/>
    <p:sldId id="400" r:id="rId52"/>
    <p:sldId id="369" r:id="rId53"/>
    <p:sldId id="401" r:id="rId54"/>
    <p:sldId id="370" r:id="rId55"/>
    <p:sldId id="402" r:id="rId56"/>
    <p:sldId id="383" r:id="rId57"/>
    <p:sldId id="371" r:id="rId58"/>
    <p:sldId id="372" r:id="rId59"/>
    <p:sldId id="403" r:id="rId60"/>
    <p:sldId id="373" r:id="rId61"/>
    <p:sldId id="404" r:id="rId62"/>
    <p:sldId id="374" r:id="rId63"/>
    <p:sldId id="405" r:id="rId64"/>
    <p:sldId id="375" r:id="rId65"/>
    <p:sldId id="406" r:id="rId66"/>
    <p:sldId id="376" r:id="rId67"/>
    <p:sldId id="407" r:id="rId6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41" autoAdjust="0"/>
    <p:restoredTop sz="86470" autoAdjust="0"/>
  </p:normalViewPr>
  <p:slideViewPr>
    <p:cSldViewPr>
      <p:cViewPr varScale="1">
        <p:scale>
          <a:sx n="76" d="100"/>
          <a:sy n="76" d="100"/>
        </p:scale>
        <p:origin x="109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25D108-E793-4444-AFEB-C528363B5096}" type="datetimeFigureOut">
              <a:rPr lang="en-US"/>
              <a:pPr>
                <a:defRPr/>
              </a:pPr>
              <a:t>9/9/2015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459EB9-2B94-461B-AA71-7058792A499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87432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E2DB4E30-E6A7-4F86-8828-642799BA20DA}" type="slidenum">
              <a:rPr lang="en-ZA" smtClean="0"/>
              <a:pPr eaLnBrk="1" hangingPunct="1"/>
              <a:t>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6461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83F3EEE5-F51F-4F01-B220-ED80FF281426}" type="slidenum">
              <a:rPr lang="en-ZA" smtClean="0"/>
              <a:pPr eaLnBrk="1" hangingPunct="1"/>
              <a:t>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597191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83F3EEE5-F51F-4F01-B220-ED80FF281426}" type="slidenum">
              <a:rPr lang="en-ZA" smtClean="0"/>
              <a:pPr eaLnBrk="1" hangingPunct="1"/>
              <a:t>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91479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83F3EEE5-F51F-4F01-B220-ED80FF281426}" type="slidenum">
              <a:rPr lang="en-ZA" smtClean="0"/>
              <a:pPr eaLnBrk="1" hangingPunct="1"/>
              <a:t>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74800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06E1D930-62C4-4A58-90BC-02C1EDFDF92B}" type="slidenum">
              <a:rPr lang="en-ZA" smtClean="0"/>
              <a:pPr eaLnBrk="1" hangingPunct="1"/>
              <a:t>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350889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06E1D930-62C4-4A58-90BC-02C1EDFDF92B}" type="slidenum">
              <a:rPr lang="en-ZA" smtClean="0"/>
              <a:pPr eaLnBrk="1" hangingPunct="1"/>
              <a:t>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352313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06E1D930-62C4-4A58-90BC-02C1EDFDF92B}" type="slidenum">
              <a:rPr lang="en-ZA" smtClean="0"/>
              <a:pPr eaLnBrk="1" hangingPunct="1"/>
              <a:t>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897222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83F3EEE5-F51F-4F01-B220-ED80FF281426}" type="slidenum">
              <a:rPr lang="en-ZA" smtClean="0"/>
              <a:pPr eaLnBrk="1" hangingPunct="1"/>
              <a:t>8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901823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9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4024832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10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37497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59533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8390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93471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19966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898000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56175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87443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18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77546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19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661623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83F3EEE5-F51F-4F01-B220-ED80FF281426}" type="slidenum">
              <a:rPr lang="en-ZA" smtClean="0"/>
              <a:pPr eaLnBrk="1" hangingPunct="1"/>
              <a:t>20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605650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279443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620817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8890489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5708013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525846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06253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533446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28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9533260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29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813256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83F3EEE5-F51F-4F01-B220-ED80FF281426}" type="slidenum">
              <a:rPr lang="en-ZA" smtClean="0"/>
              <a:pPr eaLnBrk="1" hangingPunct="1"/>
              <a:t>30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7117486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8187269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7135402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3939844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4978477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3814648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1457151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6847458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06E1D930-62C4-4A58-90BC-02C1EDFDF92B}" type="slidenum">
              <a:rPr lang="en-ZA" smtClean="0"/>
              <a:pPr eaLnBrk="1" hangingPunct="1"/>
              <a:t>38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7311049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39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5227385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40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42213943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4775192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636593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3347167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173213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5726858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06E1D930-62C4-4A58-90BC-02C1EDFDF92B}" type="slidenum">
              <a:rPr lang="en-ZA" smtClean="0"/>
              <a:pPr eaLnBrk="1" hangingPunct="1"/>
              <a:t>46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8435764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8926816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48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3629591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49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40002217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50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6348624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99581371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8486034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7917950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1241181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2355281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06E1D930-62C4-4A58-90BC-02C1EDFDF92B}" type="slidenum">
              <a:rPr lang="en-ZA" smtClean="0"/>
              <a:pPr eaLnBrk="1" hangingPunct="1"/>
              <a:t>56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2934718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12805864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58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0501977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59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28771127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60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1301290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61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27597461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62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6986578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63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4053169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64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158481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65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350971254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66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68812726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fld id="{4D7149A3-979D-4613-9348-7ED1E0EA8ED8}" type="slidenum">
              <a:rPr lang="en-ZA" smtClean="0"/>
              <a:pPr eaLnBrk="1" hangingPunct="1"/>
              <a:t>67</a:t>
            </a:fld>
            <a:endParaRPr lang="en-ZA" smtClean="0"/>
          </a:p>
        </p:txBody>
      </p:sp>
    </p:spTree>
    <p:extLst>
      <p:ext uri="{BB962C8B-B14F-4D97-AF65-F5344CB8AC3E}">
        <p14:creationId xmlns:p14="http://schemas.microsoft.com/office/powerpoint/2010/main" val="478305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2985C98-3633-4369-AB0D-25CF22FCBA2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96FA0-A724-4960-9FE3-EC64503DDA6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79A486D-2AAE-43F3-8ACC-617471DFC89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6F644-6E5C-4454-AD89-C0B462083D2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F92F9-A2E5-4D39-8C42-F6693AE9644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4A499-9D1A-474A-BD7B-0FF911E8DDC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EB539-DB32-4FA1-A016-6FE39B3B4CB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09F1E9B-986B-42C4-8CE6-E2908BE73DA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DE0694-B070-4EAE-A65E-789000083B8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AE8DD-8E96-4297-9DAC-1D96C4030AF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B240968-E523-46EC-9176-7080417B5ED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7628B6C-0900-44E4-A841-FCBB587E7A7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slide" Target="slide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6.xml"/><Relationship Id="rId4" Type="http://schemas.openxmlformats.org/officeDocument/2006/relationships/slide" Target="slide3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4.xml"/><Relationship Id="rId5" Type="http://schemas.openxmlformats.org/officeDocument/2006/relationships/slide" Target="slide52.xml"/><Relationship Id="rId4" Type="http://schemas.openxmlformats.org/officeDocument/2006/relationships/slide" Target="slide5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7" Type="http://schemas.openxmlformats.org/officeDocument/2006/relationships/slide" Target="slide66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4.xml"/><Relationship Id="rId5" Type="http://schemas.openxmlformats.org/officeDocument/2006/relationships/slide" Target="slide62.xml"/><Relationship Id="rId4" Type="http://schemas.openxmlformats.org/officeDocument/2006/relationships/slide" Target="slide6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1009650" y="1806575"/>
            <a:ext cx="7124700" cy="4575175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Georgia" pitchFamily="18" charset="0"/>
              <a:buAutoNum type="arabicPeriod"/>
            </a:pPr>
            <a:r>
              <a:rPr lang="en-ZA" sz="2800" dirty="0" smtClean="0"/>
              <a:t>Wisdom and Knowledge </a:t>
            </a:r>
          </a:p>
          <a:p>
            <a:pPr marL="514350" indent="-514350">
              <a:lnSpc>
                <a:spcPct val="150000"/>
              </a:lnSpc>
              <a:buFont typeface="Georgia" pitchFamily="18" charset="0"/>
              <a:buAutoNum type="arabicPeriod"/>
            </a:pPr>
            <a:r>
              <a:rPr lang="en-ZA" sz="2800" dirty="0" smtClean="0"/>
              <a:t>Courage </a:t>
            </a:r>
          </a:p>
          <a:p>
            <a:pPr marL="514350" indent="-514350">
              <a:lnSpc>
                <a:spcPct val="150000"/>
              </a:lnSpc>
              <a:buFont typeface="Georgia" pitchFamily="18" charset="0"/>
              <a:buAutoNum type="arabicPeriod"/>
            </a:pPr>
            <a:r>
              <a:rPr lang="en-ZA" sz="2800" dirty="0" smtClean="0"/>
              <a:t>Humanity</a:t>
            </a:r>
          </a:p>
          <a:p>
            <a:pPr marL="514350" indent="-514350">
              <a:lnSpc>
                <a:spcPct val="150000"/>
              </a:lnSpc>
              <a:buFont typeface="Georgia" pitchFamily="18" charset="0"/>
              <a:buAutoNum type="arabicPeriod"/>
            </a:pPr>
            <a:r>
              <a:rPr lang="en-ZA" sz="2800" dirty="0" smtClean="0"/>
              <a:t>Justice </a:t>
            </a:r>
          </a:p>
          <a:p>
            <a:pPr marL="514350" indent="-514350">
              <a:lnSpc>
                <a:spcPct val="150000"/>
              </a:lnSpc>
              <a:buFont typeface="Georgia" pitchFamily="18" charset="0"/>
              <a:buAutoNum type="arabicPeriod"/>
            </a:pPr>
            <a:r>
              <a:rPr lang="en-ZA" sz="2800" dirty="0" smtClean="0"/>
              <a:t>Temperance </a:t>
            </a:r>
          </a:p>
          <a:p>
            <a:pPr marL="514350" indent="-514350">
              <a:lnSpc>
                <a:spcPct val="150000"/>
              </a:lnSpc>
              <a:buFont typeface="Georgia" pitchFamily="18" charset="0"/>
              <a:buAutoNum type="arabicPeriod"/>
            </a:pPr>
            <a:r>
              <a:rPr lang="en-ZA" sz="2800" dirty="0" smtClean="0"/>
              <a:t>Spirituality and transcendence</a:t>
            </a:r>
            <a:endParaRPr lang="en-GB" sz="2800" dirty="0" smtClean="0"/>
          </a:p>
        </p:txBody>
      </p:sp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536" y="332656"/>
            <a:ext cx="8353425" cy="923925"/>
          </a:xfrm>
        </p:spPr>
        <p:txBody>
          <a:bodyPr rtlCol="0">
            <a:no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The 24 character strengths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806575"/>
            <a:ext cx="7561263" cy="1982465"/>
          </a:xfrm>
        </p:spPr>
        <p:txBody>
          <a:bodyPr rtlCol="0">
            <a:normAutofit/>
          </a:bodyPr>
          <a:lstStyle/>
          <a:p>
            <a:pPr marL="742950" indent="-742950" algn="ctr" fontAlgn="auto">
              <a:lnSpc>
                <a:spcPct val="110000"/>
              </a:lnSpc>
              <a:buClr>
                <a:schemeClr val="tx1">
                  <a:lumMod val="75000"/>
                  <a:lumOff val="25000"/>
                </a:schemeClr>
              </a:buClr>
              <a:buAutoNum type="arabicPeriod"/>
              <a:defRPr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Wisdom and Knowledge </a:t>
            </a:r>
          </a:p>
          <a:p>
            <a:pPr marL="0" indent="0" algn="ctr" fontAlgn="auto">
              <a:lnSpc>
                <a:spcPct val="110000"/>
              </a:lnSpc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cognitive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strengths that entail the acquisition and use of knowledge</a:t>
            </a:r>
          </a:p>
        </p:txBody>
      </p:sp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536" y="332656"/>
            <a:ext cx="8353425" cy="923925"/>
          </a:xfrm>
        </p:spPr>
        <p:txBody>
          <a:bodyPr rtlCol="0">
            <a:no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The 24 character strengths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37" y="4077072"/>
            <a:ext cx="5010580" cy="3286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73016"/>
            <a:ext cx="1434340" cy="1147472"/>
          </a:xfrm>
          <a:prstGeom prst="rect">
            <a:avLst/>
          </a:prstGeom>
        </p:spPr>
      </p:pic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628800"/>
            <a:ext cx="7561263" cy="4052888"/>
          </a:xfrm>
        </p:spPr>
        <p:txBody>
          <a:bodyPr rtlCol="0">
            <a:normAutofit/>
          </a:bodyPr>
          <a:lstStyle/>
          <a:p>
            <a:pPr marL="0" indent="0" algn="ctr" fontAlgn="auto">
              <a:spcBef>
                <a:spcPts val="1800"/>
              </a:spcBef>
              <a:spcAft>
                <a:spcPts val="180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2. Courage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ZA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fontAlgn="auto">
              <a:spcBef>
                <a:spcPts val="1800"/>
              </a:spcBef>
              <a:spcAft>
                <a:spcPts val="180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emotional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strengths that involve the exercise of will to accomplish goals in the face of challenge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19224"/>
            <a:ext cx="4676636" cy="335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1187698" y="1772816"/>
            <a:ext cx="7561263" cy="4052888"/>
          </a:xfrm>
        </p:spPr>
        <p:txBody>
          <a:bodyPr rtlCol="0">
            <a:normAutofit/>
          </a:bodyPr>
          <a:lstStyle/>
          <a:p>
            <a:pPr marL="0" indent="0" algn="ctr" fontAlgn="auto"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3. Humanity</a:t>
            </a:r>
          </a:p>
          <a:p>
            <a:pPr marL="0" indent="0" algn="ctr" fontAlgn="auto"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interpersonal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strengths that involve tending and befriending others</a:t>
            </a:r>
            <a:endParaRPr lang="en-GB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12976"/>
            <a:ext cx="366622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90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806575"/>
            <a:ext cx="7561262" cy="4052888"/>
          </a:xfrm>
        </p:spPr>
        <p:txBody>
          <a:bodyPr/>
          <a:lstStyle/>
          <a:p>
            <a:pPr marL="0" indent="0" algn="ctr">
              <a:buNone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4. Justice</a:t>
            </a:r>
          </a:p>
          <a:p>
            <a:pPr marL="0" indent="0" algn="ctr">
              <a:buNone/>
            </a:pPr>
            <a:r>
              <a:rPr lang="en-ZA" sz="2800" i="1" dirty="0" smtClean="0"/>
              <a:t>social</a:t>
            </a:r>
            <a:r>
              <a:rPr lang="en-ZA" sz="2800" dirty="0" smtClean="0"/>
              <a:t> strengths that underlie healthy community life</a:t>
            </a:r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429000"/>
            <a:ext cx="3918857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628800"/>
            <a:ext cx="7561262" cy="4052888"/>
          </a:xfrm>
        </p:spPr>
        <p:txBody>
          <a:bodyPr/>
          <a:lstStyle/>
          <a:p>
            <a:pPr marL="0" indent="0" algn="ctr">
              <a:spcBef>
                <a:spcPts val="1800"/>
              </a:spcBef>
              <a:spcAft>
                <a:spcPts val="1800"/>
              </a:spcAft>
              <a:buNone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5. Temperance</a:t>
            </a:r>
          </a:p>
          <a:p>
            <a:pPr marL="0" indent="0" algn="ctr">
              <a:spcBef>
                <a:spcPts val="1800"/>
              </a:spcBef>
              <a:spcAft>
                <a:spcPts val="1800"/>
              </a:spcAft>
              <a:buNone/>
            </a:pPr>
            <a:r>
              <a:rPr lang="en-ZA" sz="2800" dirty="0" smtClean="0"/>
              <a:t>strengths that protect against excess</a:t>
            </a:r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42" y="3140968"/>
            <a:ext cx="345056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9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896392"/>
            <a:ext cx="5472608" cy="4052888"/>
          </a:xfrm>
        </p:spPr>
        <p:txBody>
          <a:bodyPr/>
          <a:lstStyle/>
          <a:p>
            <a:pPr marL="0" indent="0" algn="ctr">
              <a:buNone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6. Transcendence</a:t>
            </a:r>
          </a:p>
          <a:p>
            <a:pPr marL="0" indent="0" algn="ctr">
              <a:buNone/>
            </a:pPr>
            <a:endParaRPr lang="en-ZA" sz="2800" i="1" dirty="0" smtClean="0"/>
          </a:p>
          <a:p>
            <a:pPr marL="0" indent="0" algn="ctr">
              <a:buNone/>
            </a:pPr>
            <a:r>
              <a:rPr lang="en-ZA" sz="2800" i="1" dirty="0" smtClean="0"/>
              <a:t>spiritual</a:t>
            </a:r>
            <a:r>
              <a:rPr lang="en-ZA" sz="2800" dirty="0" smtClean="0"/>
              <a:t> strengths that forge connections to the larger universe and give meaning</a:t>
            </a:r>
            <a:endParaRPr lang="en-GB" sz="2800" dirty="0" smtClean="0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152" flipH="1">
            <a:off x="6987058" y="3106727"/>
            <a:ext cx="1962675" cy="13062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4168" y="3913977"/>
            <a:ext cx="2376264" cy="34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9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3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806575"/>
            <a:ext cx="7561263" cy="1982465"/>
          </a:xfrm>
        </p:spPr>
        <p:txBody>
          <a:bodyPr rtlCol="0">
            <a:normAutofit/>
          </a:bodyPr>
          <a:lstStyle/>
          <a:p>
            <a:pPr marL="0" indent="0" algn="ctr" fontAlgn="auto">
              <a:lnSpc>
                <a:spcPct val="110000"/>
              </a:lnSpc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1. Wisdom and Knowledge 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ZA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cognitive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strengths that entail the acquisition and use of knowledge</a:t>
            </a:r>
          </a:p>
        </p:txBody>
      </p:sp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536" y="332656"/>
            <a:ext cx="8353425" cy="923925"/>
          </a:xfrm>
        </p:spPr>
        <p:txBody>
          <a:bodyPr rtlCol="0">
            <a:no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The 24 character strengths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37" y="4077072"/>
            <a:ext cx="5010580" cy="328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1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88832" cy="4407408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Creativity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Curiosity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Open-mindedness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Love of learning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Perspective (wisdom)</a:t>
            </a:r>
            <a:endParaRPr lang="en-GB" sz="2800" dirty="0" smtClean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Wisdom &amp; knowledge</a:t>
            </a:r>
          </a:p>
        </p:txBody>
      </p:sp>
      <p:sp>
        <p:nvSpPr>
          <p:cNvPr id="2" name="Action Button: Forward or Next 1">
            <a:hlinkClick r:id="rId3" action="ppaction://hlinksldjump" highlightClick="1"/>
          </p:cNvPr>
          <p:cNvSpPr/>
          <p:nvPr/>
        </p:nvSpPr>
        <p:spPr>
          <a:xfrm>
            <a:off x="3347864" y="213285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rId4" action="ppaction://hlinksldjump" highlightClick="1"/>
          </p:cNvPr>
          <p:cNvSpPr/>
          <p:nvPr/>
        </p:nvSpPr>
        <p:spPr>
          <a:xfrm>
            <a:off x="3270194" y="279769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rId5" action="ppaction://hlinksldjump" highlightClick="1"/>
          </p:cNvPr>
          <p:cNvSpPr/>
          <p:nvPr/>
        </p:nvSpPr>
        <p:spPr>
          <a:xfrm>
            <a:off x="4788024" y="357301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rId6" action="ppaction://hlinksldjump" highlightClick="1"/>
          </p:cNvPr>
          <p:cNvSpPr/>
          <p:nvPr/>
        </p:nvSpPr>
        <p:spPr>
          <a:xfrm>
            <a:off x="4422141" y="429309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Forward or Next 9">
            <a:hlinkClick r:id="rId7" action="ppaction://hlinksldjump" highlightClick="1"/>
          </p:cNvPr>
          <p:cNvSpPr/>
          <p:nvPr/>
        </p:nvSpPr>
        <p:spPr>
          <a:xfrm>
            <a:off x="5364088" y="501317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712968" cy="4608512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A </a:t>
            </a:r>
            <a:r>
              <a:rPr lang="en-ZA" sz="2800" dirty="0"/>
              <a:t>creative person is someone who comes up with ideas that are </a:t>
            </a:r>
            <a:r>
              <a:rPr lang="en-ZA" sz="2800" dirty="0" smtClean="0"/>
              <a:t>original and useful 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Creativity </a:t>
            </a:r>
            <a:r>
              <a:rPr lang="en-ZA" sz="2800" dirty="0"/>
              <a:t>includes artistic achievement, but is not limited to it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</a:t>
            </a:r>
            <a:r>
              <a:rPr lang="en-ZA" sz="2800" dirty="0"/>
              <a:t>who are creative enjoy thinking of novel and productive ways to describe and do </a:t>
            </a:r>
            <a:r>
              <a:rPr lang="en-ZA" sz="2800" dirty="0" smtClean="0"/>
              <a:t>things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</a:t>
            </a:r>
            <a:r>
              <a:rPr lang="en-ZA" sz="2800" dirty="0"/>
              <a:t>strength </a:t>
            </a:r>
            <a:r>
              <a:rPr lang="en-ZA" sz="2800" dirty="0" smtClean="0"/>
              <a:t>show sparks of ingenuity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creativity</a:t>
            </a:r>
          </a:p>
        </p:txBody>
      </p:sp>
    </p:spTree>
    <p:extLst>
      <p:ext uri="{BB962C8B-B14F-4D97-AF65-F5344CB8AC3E}">
        <p14:creationId xmlns:p14="http://schemas.microsoft.com/office/powerpoint/2010/main" val="2696930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Original, ingenious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Odd, weird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Dull, conforming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creativity</a:t>
            </a:r>
          </a:p>
        </p:txBody>
      </p:sp>
      <p:sp>
        <p:nvSpPr>
          <p:cNvPr id="2" name="Action Button: Home 1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542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712968" cy="4824536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Curious people have </a:t>
            </a:r>
            <a:r>
              <a:rPr lang="en-ZA" sz="2800" dirty="0" smtClean="0"/>
              <a:t>a keen interest </a:t>
            </a:r>
            <a:r>
              <a:rPr lang="en-ZA" sz="2800" dirty="0"/>
              <a:t>in their </a:t>
            </a:r>
            <a:r>
              <a:rPr lang="en-ZA" sz="2800" dirty="0" smtClean="0"/>
              <a:t>own experiences </a:t>
            </a:r>
            <a:r>
              <a:rPr lang="en-ZA" sz="2800" dirty="0"/>
              <a:t>and the world around them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</a:t>
            </a:r>
            <a:r>
              <a:rPr lang="en-ZA" sz="2800" dirty="0"/>
              <a:t>are attracted to new things, people, and experiences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</a:t>
            </a:r>
            <a:r>
              <a:rPr lang="en-ZA" sz="2800" dirty="0"/>
              <a:t>are rarely </a:t>
            </a:r>
            <a:r>
              <a:rPr lang="en-ZA" sz="2800" dirty="0" smtClean="0"/>
              <a:t>bored 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good </a:t>
            </a:r>
            <a:r>
              <a:rPr lang="en-ZA" sz="2800" dirty="0"/>
              <a:t>listeners and conversationalists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</a:t>
            </a:r>
            <a:r>
              <a:rPr lang="en-ZA" sz="2800" dirty="0"/>
              <a:t>ask questions from </a:t>
            </a:r>
            <a:r>
              <a:rPr lang="en-ZA" sz="2800" dirty="0" smtClean="0"/>
              <a:t>new and different perspectives 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like to explore </a:t>
            </a:r>
            <a:r>
              <a:rPr lang="en-ZA" sz="2800" dirty="0"/>
              <a:t>and </a:t>
            </a:r>
            <a:r>
              <a:rPr lang="en-ZA" sz="2800" dirty="0" smtClean="0"/>
              <a:t>discover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curiosity</a:t>
            </a:r>
          </a:p>
        </p:txBody>
      </p:sp>
    </p:spTree>
    <p:extLst>
      <p:ext uri="{BB962C8B-B14F-4D97-AF65-F5344CB8AC3E}">
        <p14:creationId xmlns:p14="http://schemas.microsoft.com/office/powerpoint/2010/main" val="11141760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Interested, novelty-seeking, openness to new experiences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Prying, snooping, nosey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Bored, disinterest, apathy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curiosity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879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2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40740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Open-minded people are critical </a:t>
            </a:r>
            <a:r>
              <a:rPr lang="en-ZA" sz="2800" dirty="0"/>
              <a:t>and broad </a:t>
            </a:r>
            <a:r>
              <a:rPr lang="en-ZA" sz="2800" dirty="0" smtClean="0"/>
              <a:t>thinking people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love to think </a:t>
            </a:r>
            <a:r>
              <a:rPr lang="en-ZA" sz="2800" dirty="0"/>
              <a:t>things through and </a:t>
            </a:r>
            <a:r>
              <a:rPr lang="en-ZA" sz="2800" dirty="0" smtClean="0"/>
              <a:t>examine </a:t>
            </a:r>
            <a:r>
              <a:rPr lang="en-ZA" sz="2800" dirty="0"/>
              <a:t>them from all sides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jump </a:t>
            </a:r>
            <a:r>
              <a:rPr lang="en-ZA" sz="2800" dirty="0"/>
              <a:t>to conclusions too quickly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able </a:t>
            </a:r>
            <a:r>
              <a:rPr lang="en-ZA" sz="2800" dirty="0"/>
              <a:t>to change </a:t>
            </a:r>
            <a:r>
              <a:rPr lang="en-ZA" sz="2800" dirty="0" smtClean="0"/>
              <a:t>their minds </a:t>
            </a:r>
            <a:r>
              <a:rPr lang="en-ZA" sz="2800" dirty="0"/>
              <a:t>in </a:t>
            </a:r>
            <a:r>
              <a:rPr lang="en-ZA" sz="2800" dirty="0" smtClean="0"/>
              <a:t>the light </a:t>
            </a:r>
            <a:r>
              <a:rPr lang="en-ZA" sz="2800" dirty="0"/>
              <a:t>of new evidence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can integrate previous knowledge &amp; experience with new knowledge &amp; experience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Open-mindedness</a:t>
            </a:r>
          </a:p>
        </p:txBody>
      </p:sp>
    </p:spTree>
    <p:extLst>
      <p:ext uri="{BB962C8B-B14F-4D97-AF65-F5344CB8AC3E}">
        <p14:creationId xmlns:p14="http://schemas.microsoft.com/office/powerpoint/2010/main" val="24510216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Critical thinkers, judgment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Cynical, sceptical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Dogmatic, unaware, rigid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Open-mindedness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205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407408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that love learning frequently masters </a:t>
            </a:r>
            <a:r>
              <a:rPr lang="en-ZA" sz="2800" dirty="0"/>
              <a:t>new skills, topics, </a:t>
            </a:r>
            <a:r>
              <a:rPr lang="en-ZA" sz="2800" dirty="0" smtClean="0"/>
              <a:t>and </a:t>
            </a:r>
            <a:r>
              <a:rPr lang="en-ZA" sz="2800" dirty="0"/>
              <a:t>bodies of </a:t>
            </a:r>
            <a:r>
              <a:rPr lang="en-ZA" sz="2800" dirty="0" smtClean="0"/>
              <a:t>knowledge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learn by themselves or </a:t>
            </a:r>
            <a:r>
              <a:rPr lang="en-ZA" sz="2800" dirty="0"/>
              <a:t>through a formal process of instruction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This strength is related </a:t>
            </a:r>
            <a:r>
              <a:rPr lang="en-ZA" sz="2800" dirty="0"/>
              <a:t>to the strength of </a:t>
            </a:r>
            <a:r>
              <a:rPr lang="en-ZA" sz="2800" dirty="0" smtClean="0"/>
              <a:t>curiosity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These people are eager </a:t>
            </a:r>
            <a:r>
              <a:rPr lang="en-ZA" sz="2800" dirty="0"/>
              <a:t>to share what </a:t>
            </a:r>
            <a:r>
              <a:rPr lang="en-ZA" sz="2800" dirty="0" smtClean="0"/>
              <a:t>they learn </a:t>
            </a:r>
            <a:r>
              <a:rPr lang="en-ZA" sz="2800" dirty="0"/>
              <a:t>with </a:t>
            </a:r>
            <a:r>
              <a:rPr lang="en-ZA" sz="2800" dirty="0" smtClean="0"/>
              <a:t>others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of learning</a:t>
            </a:r>
          </a:p>
        </p:txBody>
      </p:sp>
    </p:spTree>
    <p:extLst>
      <p:ext uri="{BB962C8B-B14F-4D97-AF65-F5344CB8AC3E}">
        <p14:creationId xmlns:p14="http://schemas.microsoft.com/office/powerpoint/2010/main" val="187691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2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Student of life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A know-it-all, arrogant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Complacent, self-righteous, smug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of learning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921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829904"/>
            <a:ext cx="8784976" cy="440740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</a:t>
            </a:r>
            <a:r>
              <a:rPr lang="en-ZA" sz="2800" dirty="0"/>
              <a:t>perspective </a:t>
            </a:r>
            <a:r>
              <a:rPr lang="en-ZA" sz="2800" dirty="0" smtClean="0"/>
              <a:t>are often perceived </a:t>
            </a:r>
            <a:r>
              <a:rPr lang="en-ZA" sz="2800" dirty="0"/>
              <a:t>as </a:t>
            </a:r>
            <a:r>
              <a:rPr lang="en-ZA" sz="2800" dirty="0" smtClean="0"/>
              <a:t>people with wisdom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able </a:t>
            </a:r>
            <a:r>
              <a:rPr lang="en-ZA" sz="2800" dirty="0"/>
              <a:t>to get inside someone else’s point of view </a:t>
            </a:r>
            <a:r>
              <a:rPr lang="en-ZA" sz="2800" dirty="0" smtClean="0"/>
              <a:t>(paradigm)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have insight </a:t>
            </a:r>
            <a:r>
              <a:rPr lang="en-ZA" sz="2800" dirty="0"/>
              <a:t>beyond the facts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able </a:t>
            </a:r>
            <a:r>
              <a:rPr lang="en-ZA" sz="2800" dirty="0"/>
              <a:t>to give sound guidance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can </a:t>
            </a:r>
            <a:r>
              <a:rPr lang="en-ZA" sz="2800" dirty="0"/>
              <a:t>explain </a:t>
            </a:r>
            <a:r>
              <a:rPr lang="en-ZA" sz="2800" dirty="0" smtClean="0"/>
              <a:t>reasons in </a:t>
            </a:r>
            <a:r>
              <a:rPr lang="en-ZA" sz="2800" dirty="0"/>
              <a:t>a way that makes sense to </a:t>
            </a:r>
            <a:r>
              <a:rPr lang="en-ZA" sz="2800" dirty="0" smtClean="0"/>
              <a:t>themselves and other </a:t>
            </a:r>
            <a:r>
              <a:rPr lang="en-ZA" sz="2800" dirty="0"/>
              <a:t>people </a:t>
            </a:r>
            <a:endParaRPr lang="en-ZA" sz="2800" dirty="0" smtClean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have </a:t>
            </a:r>
            <a:r>
              <a:rPr lang="en-ZA" sz="2800" dirty="0"/>
              <a:t>ways of looking at the world that makes a lot of sense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</a:t>
            </a:r>
          </a:p>
        </p:txBody>
      </p:sp>
    </p:spTree>
    <p:extLst>
      <p:ext uri="{BB962C8B-B14F-4D97-AF65-F5344CB8AC3E}">
        <p14:creationId xmlns:p14="http://schemas.microsoft.com/office/powerpoint/2010/main" val="420571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2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Wisdom, insightful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Pedantic, impenetrable, mysterious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Superficial, shallow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62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73016"/>
            <a:ext cx="1434340" cy="1147472"/>
          </a:xfrm>
          <a:prstGeom prst="rect">
            <a:avLst/>
          </a:prstGeom>
        </p:spPr>
      </p:pic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806575"/>
            <a:ext cx="7561263" cy="4052888"/>
          </a:xfrm>
        </p:spPr>
        <p:txBody>
          <a:bodyPr rtlCol="0">
            <a:normAutofit/>
          </a:bodyPr>
          <a:lstStyle/>
          <a:p>
            <a:pPr marL="0" indent="0" algn="ctr" fontAlgn="auto">
              <a:spcBef>
                <a:spcPts val="1800"/>
              </a:spcBef>
              <a:spcAft>
                <a:spcPts val="180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2. Courage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en-ZA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emotional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strengths that involve the exercise of will to accomplish goals in the face of challenge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19224"/>
            <a:ext cx="4676636" cy="335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8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88832" cy="4407408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Bravery 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Persistence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Integrity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Vitality/Zest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courage</a:t>
            </a:r>
          </a:p>
        </p:txBody>
      </p:sp>
      <p:sp>
        <p:nvSpPr>
          <p:cNvPr id="4" name="Action Button: Forward or Next 3">
            <a:hlinkClick r:id="rId3" action="ppaction://hlinksldjump" highlightClick="1"/>
          </p:cNvPr>
          <p:cNvSpPr/>
          <p:nvPr/>
        </p:nvSpPr>
        <p:spPr>
          <a:xfrm>
            <a:off x="3059832" y="213285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3644280" y="285293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3175393" y="357301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rId6" action="ppaction://hlinksldjump" highlightClick="1"/>
          </p:cNvPr>
          <p:cNvSpPr/>
          <p:nvPr/>
        </p:nvSpPr>
        <p:spPr>
          <a:xfrm>
            <a:off x="3923928" y="429309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1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640960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Bravery is the strength of not shrinking from threat, challenge, </a:t>
            </a:r>
            <a:r>
              <a:rPr lang="en-ZA" sz="2800" dirty="0" smtClean="0"/>
              <a:t>difficulty</a:t>
            </a:r>
            <a:r>
              <a:rPr lang="en-ZA" sz="2800" dirty="0"/>
              <a:t>, or pain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These people can speak </a:t>
            </a:r>
            <a:r>
              <a:rPr lang="en-ZA" sz="2800" dirty="0"/>
              <a:t>up for what is right … even in the face of opposition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act </a:t>
            </a:r>
            <a:r>
              <a:rPr lang="en-ZA" sz="2800" dirty="0"/>
              <a:t>on </a:t>
            </a:r>
            <a:r>
              <a:rPr lang="en-ZA" sz="2800" dirty="0" smtClean="0"/>
              <a:t>their convictions</a:t>
            </a:r>
            <a:r>
              <a:rPr lang="en-ZA" sz="2800" dirty="0"/>
              <a:t>, even if </a:t>
            </a:r>
            <a:r>
              <a:rPr lang="en-ZA" sz="2800" dirty="0" smtClean="0"/>
              <a:t>it makes them unpopular 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have </a:t>
            </a:r>
            <a:r>
              <a:rPr lang="en-ZA" sz="2800" dirty="0"/>
              <a:t>a “come-what-may” attitude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This strength includes </a:t>
            </a:r>
            <a:r>
              <a:rPr lang="en-ZA" sz="2800" dirty="0"/>
              <a:t>physical bravery but is not limited to </a:t>
            </a:r>
            <a:r>
              <a:rPr lang="en-ZA" sz="2800" dirty="0" smtClean="0"/>
              <a:t>it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Bravery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513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Valour, courageous, fearless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Risk-taker, ‘show-off’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Fearful, apprehensive, timid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bravery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69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88840"/>
            <a:ext cx="8712968" cy="468052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industrious and have diligence &amp; perseverance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see things through, they finish </a:t>
            </a:r>
            <a:r>
              <a:rPr lang="en-ZA" sz="2800" dirty="0"/>
              <a:t>what </a:t>
            </a:r>
            <a:r>
              <a:rPr lang="en-ZA" sz="2800" dirty="0" smtClean="0"/>
              <a:t>they start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persistent in </a:t>
            </a:r>
            <a:r>
              <a:rPr lang="en-ZA" sz="2800" dirty="0"/>
              <a:t>a course of action in spite of </a:t>
            </a:r>
            <a:r>
              <a:rPr lang="en-ZA" sz="2800" dirty="0" smtClean="0"/>
              <a:t>obstacles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resilient and hopeful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Persistence/perseverance</a:t>
            </a:r>
          </a:p>
        </p:txBody>
      </p:sp>
    </p:spTree>
    <p:extLst>
      <p:ext uri="{BB962C8B-B14F-4D97-AF65-F5344CB8AC3E}">
        <p14:creationId xmlns:p14="http://schemas.microsoft.com/office/powerpoint/2010/main" val="31996497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Persistent, tenacious, steadfast, industrious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Obsession, fixated, absorbed, fanatical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Slack, lazy, slow, lifeless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Persistence/perseverance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029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12968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authentic, genuine  and  honest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speak </a:t>
            </a:r>
            <a:r>
              <a:rPr lang="en-ZA" sz="2800" dirty="0"/>
              <a:t>the truth but more broadly </a:t>
            </a:r>
            <a:r>
              <a:rPr lang="en-ZA" sz="2800" dirty="0" smtClean="0"/>
              <a:t>present themselves in </a:t>
            </a:r>
            <a:r>
              <a:rPr lang="en-ZA" sz="2800" dirty="0"/>
              <a:t>a genuine way and </a:t>
            </a:r>
            <a:r>
              <a:rPr lang="en-ZA" sz="2800" dirty="0" smtClean="0"/>
              <a:t>act </a:t>
            </a:r>
            <a:r>
              <a:rPr lang="en-ZA" sz="2800" dirty="0"/>
              <a:t>in a sincere </a:t>
            </a:r>
            <a:r>
              <a:rPr lang="en-ZA" sz="2800" dirty="0" smtClean="0"/>
              <a:t>and considerate way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without pretence (WYSIWYG)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often take </a:t>
            </a:r>
            <a:r>
              <a:rPr lang="en-ZA" sz="2800" dirty="0"/>
              <a:t>responsibility for </a:t>
            </a:r>
            <a:r>
              <a:rPr lang="en-ZA" sz="2800" dirty="0" smtClean="0"/>
              <a:t>their feelings </a:t>
            </a:r>
            <a:r>
              <a:rPr lang="en-ZA" sz="2800" dirty="0"/>
              <a:t>and actions 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integrity</a:t>
            </a:r>
          </a:p>
        </p:txBody>
      </p:sp>
    </p:spTree>
    <p:extLst>
      <p:ext uri="{BB962C8B-B14F-4D97-AF65-F5344CB8AC3E}">
        <p14:creationId xmlns:p14="http://schemas.microsoft.com/office/powerpoint/2010/main" val="376589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Honest, authentic, genuine, real 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Self-righteous, pretentious, pompous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Shallow, phony, fake, false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integrity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35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have enthusiasm and vigour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approach </a:t>
            </a:r>
            <a:r>
              <a:rPr lang="en-ZA" sz="2800" dirty="0"/>
              <a:t>life with excitement and energy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do </a:t>
            </a:r>
            <a:r>
              <a:rPr lang="en-ZA" sz="2800" dirty="0"/>
              <a:t>things halfway or half-heartedly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live </a:t>
            </a:r>
            <a:r>
              <a:rPr lang="en-ZA" sz="2800" dirty="0"/>
              <a:t>life as an adventure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often participate in risky activities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Vitality, ZEST</a:t>
            </a:r>
          </a:p>
        </p:txBody>
      </p:sp>
    </p:spTree>
    <p:extLst>
      <p:ext uri="{BB962C8B-B14F-4D97-AF65-F5344CB8AC3E}">
        <p14:creationId xmlns:p14="http://schemas.microsoft.com/office/powerpoint/2010/main" val="70249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Enthusiastic, vigorous, energetic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Hyperactive, agitated, restless, manic 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Passive, inhibited, withdrawn, subdued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Vitality/zest</a:t>
            </a: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060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806575"/>
            <a:ext cx="7561263" cy="4052888"/>
          </a:xfrm>
        </p:spPr>
        <p:txBody>
          <a:bodyPr rtlCol="0">
            <a:normAutofit/>
          </a:bodyPr>
          <a:lstStyle/>
          <a:p>
            <a:pPr marL="0" indent="0" algn="ctr" fontAlgn="auto"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3. Humanity</a:t>
            </a: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ZA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interpersonal</a:t>
            </a:r>
            <a:r>
              <a:rPr lang="en-Z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strengths that involve tending and befriending others</a:t>
            </a:r>
            <a:endParaRPr lang="en-GB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12976"/>
            <a:ext cx="366622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935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88832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To love, and to be loved</a:t>
            </a:r>
            <a:endParaRPr lang="en-ZA" sz="2800" dirty="0"/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Kindness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Social </a:t>
            </a:r>
            <a:r>
              <a:rPr lang="en-ZA" sz="2800" dirty="0" smtClean="0"/>
              <a:t>intelligence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3. Humanity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Forward or Next 3">
            <a:hlinkClick r:id="rId3" action="ppaction://hlinksldjump" highlightClick="1"/>
          </p:cNvPr>
          <p:cNvSpPr/>
          <p:nvPr/>
        </p:nvSpPr>
        <p:spPr>
          <a:xfrm>
            <a:off x="5796136" y="213285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3275856" y="285293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4860032" y="357301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5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640960" cy="475252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2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3000" dirty="0" smtClean="0"/>
              <a:t>People with this strength love and allow themselves to be loved</a:t>
            </a:r>
          </a:p>
          <a:p>
            <a:pPr marL="514350" indent="-514350">
              <a:lnSpc>
                <a:spcPct val="12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3000" dirty="0" smtClean="0"/>
              <a:t>They deeply value </a:t>
            </a:r>
            <a:r>
              <a:rPr lang="en-ZA" sz="3000" dirty="0"/>
              <a:t>close </a:t>
            </a:r>
            <a:r>
              <a:rPr lang="en-ZA" sz="3000" dirty="0" smtClean="0"/>
              <a:t>relationships </a:t>
            </a:r>
            <a:r>
              <a:rPr lang="en-ZA" sz="3000" dirty="0"/>
              <a:t>with </a:t>
            </a:r>
            <a:r>
              <a:rPr lang="en-ZA" sz="3000" dirty="0" smtClean="0"/>
              <a:t>others</a:t>
            </a:r>
          </a:p>
          <a:p>
            <a:pPr marL="514350" indent="-514350">
              <a:lnSpc>
                <a:spcPct val="12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3000" dirty="0" smtClean="0"/>
              <a:t>They appreciate it when people reciprocate their love by </a:t>
            </a:r>
            <a:r>
              <a:rPr lang="en-ZA" sz="3000" dirty="0"/>
              <a:t>sharing and </a:t>
            </a:r>
            <a:r>
              <a:rPr lang="en-ZA" sz="3000" dirty="0" smtClean="0"/>
              <a:t>caring</a:t>
            </a:r>
            <a:endParaRPr lang="en-ZA" sz="3000" dirty="0"/>
          </a:p>
          <a:p>
            <a:pPr marL="514350" indent="-514350">
              <a:lnSpc>
                <a:spcPct val="12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3000" dirty="0" smtClean="0"/>
              <a:t>They love being </a:t>
            </a:r>
            <a:r>
              <a:rPr lang="en-ZA" sz="3000" dirty="0"/>
              <a:t>close to </a:t>
            </a:r>
            <a:r>
              <a:rPr lang="en-ZA" sz="3000" dirty="0" smtClean="0"/>
              <a:t>people</a:t>
            </a:r>
          </a:p>
          <a:p>
            <a:pPr marL="514350" indent="-514350">
              <a:lnSpc>
                <a:spcPct val="12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3000" dirty="0" smtClean="0"/>
              <a:t>They are comfortable at expressing affection in words, acts and touch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To Love, TO BE LOVED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33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Compassionate, caring, people-centred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Overbearing, emotionally dependant, draining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Isolated, detached, withdrawn, disconnected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To Love, TO BE LOVED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472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generous, compassionate and caring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love to do favours </a:t>
            </a:r>
            <a:r>
              <a:rPr lang="en-ZA" sz="2800" dirty="0"/>
              <a:t>and good deeds for others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 pleasure to be around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try to help </a:t>
            </a:r>
            <a:r>
              <a:rPr lang="en-ZA" sz="2800" dirty="0"/>
              <a:t>other </a:t>
            </a:r>
            <a:r>
              <a:rPr lang="en-ZA" sz="2800" dirty="0" smtClean="0"/>
              <a:t>people in a concrete and real way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nurturing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kindness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557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Generous, nurturing, altruistic, nice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Intrusive, invasive, pushy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Indifferent, uncaring, apathetic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kindness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715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12968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in </a:t>
            </a:r>
            <a:r>
              <a:rPr lang="en-ZA" sz="2800" dirty="0"/>
              <a:t>touch with their own values, motivations, and </a:t>
            </a:r>
            <a:r>
              <a:rPr lang="en-ZA" sz="2800" dirty="0" smtClean="0"/>
              <a:t>limitations, they know themselves </a:t>
            </a:r>
            <a:endParaRPr lang="en-ZA" sz="2800" dirty="0"/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</a:t>
            </a:r>
            <a:r>
              <a:rPr lang="en-ZA" sz="2800" dirty="0"/>
              <a:t>are emotionally intelligent 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</a:t>
            </a:r>
            <a:r>
              <a:rPr lang="en-ZA" sz="2800" dirty="0"/>
              <a:t>are aware of their own feelings and the feelings of others 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discerning and can </a:t>
            </a:r>
            <a:r>
              <a:rPr lang="en-ZA" sz="2800" dirty="0"/>
              <a:t>“read” people </a:t>
            </a:r>
            <a:r>
              <a:rPr lang="en-ZA" sz="2800" dirty="0" smtClean="0"/>
              <a:t>accurately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adaptable </a:t>
            </a:r>
            <a:r>
              <a:rPr lang="en-ZA" sz="2800" dirty="0"/>
              <a:t>in various social settings 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Social intelligence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221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Emotionally intelligent, socially skilled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Psycho-babbling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Clueless, not in touch, naïve, ignorant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Social </a:t>
            </a: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intelligence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27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806575"/>
            <a:ext cx="7561262" cy="4052888"/>
          </a:xfrm>
        </p:spPr>
        <p:txBody>
          <a:bodyPr/>
          <a:lstStyle/>
          <a:p>
            <a:pPr marL="0" indent="0" algn="ctr">
              <a:buNone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4. Justice</a:t>
            </a: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ZA" sz="2800" dirty="0" smtClean="0"/>
              <a:t>- </a:t>
            </a:r>
            <a:r>
              <a:rPr lang="en-ZA" sz="2800" i="1" dirty="0" smtClean="0"/>
              <a:t>social</a:t>
            </a:r>
            <a:r>
              <a:rPr lang="en-ZA" sz="2800" dirty="0" smtClean="0"/>
              <a:t> strengths that underlie healthy community life</a:t>
            </a:r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429000"/>
            <a:ext cx="391885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561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88832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Citizenship/Teamwork</a:t>
            </a:r>
            <a:endParaRPr lang="en-ZA" sz="2800" dirty="0"/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Fairness 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Leadership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4. justice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Forward or Next 3">
            <a:hlinkClick r:id="rId3" action="ppaction://hlinksldjump" highlightClick="1"/>
          </p:cNvPr>
          <p:cNvSpPr/>
          <p:nvPr/>
        </p:nvSpPr>
        <p:spPr>
          <a:xfrm>
            <a:off x="5436096" y="213285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3292624" y="285293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3724672" y="357301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88840"/>
            <a:ext cx="8640960" cy="468052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socially responsible and loyal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value the team, family and community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work </a:t>
            </a:r>
            <a:r>
              <a:rPr lang="en-ZA" sz="2800" dirty="0"/>
              <a:t>well as </a:t>
            </a:r>
            <a:r>
              <a:rPr lang="en-ZA" sz="2800" dirty="0" smtClean="0"/>
              <a:t>members </a:t>
            </a:r>
            <a:r>
              <a:rPr lang="en-ZA" sz="2800" dirty="0"/>
              <a:t>of a </a:t>
            </a:r>
            <a:r>
              <a:rPr lang="en-ZA" sz="2800" dirty="0" smtClean="0"/>
              <a:t>group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realise they need others and that everyone has a contribution to make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Citizenship/teamwork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3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Socially responsible, loyal, committed and caring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Mindless follower, automatic obedience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Obtuseness, slow, dull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Citizenship/teamwork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942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712968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have a deep sense and commitment to justice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treat </a:t>
            </a:r>
            <a:r>
              <a:rPr lang="en-ZA" sz="2800" dirty="0"/>
              <a:t>all people the same according to notions of fairness and justice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let their </a:t>
            </a:r>
            <a:r>
              <a:rPr lang="en-ZA" sz="2800" dirty="0"/>
              <a:t>personal feelings bias decisions about others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give </a:t>
            </a:r>
            <a:r>
              <a:rPr lang="en-ZA" sz="2800" dirty="0"/>
              <a:t>everyone a fair </a:t>
            </a:r>
            <a:r>
              <a:rPr lang="en-ZA" sz="2800" dirty="0" smtClean="0"/>
              <a:t>chance or equal opportunity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Fairness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65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Equity, justice, impartiality, neutral, balanced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Detached, indifferent, unsympathetic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Prejudice, biased, unfair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fairness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304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encourage </a:t>
            </a:r>
            <a:r>
              <a:rPr lang="en-ZA" sz="2800" dirty="0"/>
              <a:t>others to get things done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always maintain </a:t>
            </a:r>
            <a:r>
              <a:rPr lang="en-ZA" sz="2800" dirty="0"/>
              <a:t>good relationships with those being led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inspirational and </a:t>
            </a:r>
            <a:r>
              <a:rPr lang="en-ZA" sz="2800" dirty="0"/>
              <a:t>influential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good at organizing </a:t>
            </a:r>
            <a:r>
              <a:rPr lang="en-ZA" sz="2800" dirty="0"/>
              <a:t>groups and activities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get results through others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Leadership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073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Lead, trailblazer, frontrunner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Bossy, overbearing, dominant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Compliant, submissive, yielding, conforming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leadership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263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806575"/>
            <a:ext cx="7561262" cy="4052888"/>
          </a:xfrm>
        </p:spPr>
        <p:txBody>
          <a:bodyPr/>
          <a:lstStyle/>
          <a:p>
            <a:pPr marL="0" indent="0" algn="ctr">
              <a:spcBef>
                <a:spcPts val="1800"/>
              </a:spcBef>
              <a:spcAft>
                <a:spcPts val="1800"/>
              </a:spcAft>
              <a:buNone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5. Temperance</a:t>
            </a: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ZA" sz="2800" dirty="0" smtClean="0"/>
              <a:t>– strengths that protect against excess</a:t>
            </a:r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42" y="3140968"/>
            <a:ext cx="345056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335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88832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Forgiveness and mercy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Humility/modesty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Prudence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Self regulation/self control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5. Temperance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Forward or Next 3">
            <a:hlinkClick r:id="rId3" action="ppaction://hlinksldjump" highlightClick="1"/>
          </p:cNvPr>
          <p:cNvSpPr/>
          <p:nvPr/>
        </p:nvSpPr>
        <p:spPr>
          <a:xfrm>
            <a:off x="5652120" y="213285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4932040" y="285293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3491880" y="357301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rId6" action="ppaction://hlinksldjump" highlightClick="1"/>
          </p:cNvPr>
          <p:cNvSpPr/>
          <p:nvPr/>
        </p:nvSpPr>
        <p:spPr>
          <a:xfrm>
            <a:off x="6541368" y="429309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712968" cy="4752528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forgive </a:t>
            </a:r>
            <a:r>
              <a:rPr lang="en-ZA" sz="2800" dirty="0"/>
              <a:t>those who have done wrong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have a tolerance and acceptance of the </a:t>
            </a:r>
            <a:r>
              <a:rPr lang="en-ZA" sz="2800" dirty="0"/>
              <a:t>shortcomings of others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often give </a:t>
            </a:r>
            <a:r>
              <a:rPr lang="en-ZA" sz="2800" dirty="0"/>
              <a:t>people a second chance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not vengeful and don’t hold grudges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Forgiveness and mercy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163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Merciful, kind-hearted, humane, understanding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Permissive, lenient, unregulated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Merciless, heartless, ruthless, cruel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Forgiveness and </a:t>
            </a: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mercy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997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let their accomplishments </a:t>
            </a:r>
            <a:r>
              <a:rPr lang="en-ZA" sz="2800" dirty="0"/>
              <a:t>speak for themselves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regard themselves as </a:t>
            </a:r>
            <a:r>
              <a:rPr lang="en-ZA" sz="2800" dirty="0"/>
              <a:t>more special than </a:t>
            </a:r>
            <a:r>
              <a:rPr lang="en-ZA" sz="2800" dirty="0" smtClean="0"/>
              <a:t>what they actually are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like to be ‘one-up’ in relationships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dislike to be the centre of attention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Humility/Modesty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20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Humble, unassuming, unpretentious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Self-deprecation, self-criticism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Arrogant, superior, proud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Humility/Modesty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075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careful </a:t>
            </a:r>
            <a:r>
              <a:rPr lang="en-ZA" sz="2800" dirty="0"/>
              <a:t>about </a:t>
            </a:r>
            <a:r>
              <a:rPr lang="en-ZA" sz="2800" dirty="0" smtClean="0"/>
              <a:t>their choices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often take risks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say </a:t>
            </a:r>
            <a:r>
              <a:rPr lang="en-ZA" sz="2800" dirty="0"/>
              <a:t>or </a:t>
            </a:r>
            <a:r>
              <a:rPr lang="en-ZA" sz="2800" dirty="0" smtClean="0"/>
              <a:t>do </a:t>
            </a:r>
            <a:r>
              <a:rPr lang="en-ZA" sz="2800" dirty="0"/>
              <a:t>things </a:t>
            </a:r>
            <a:r>
              <a:rPr lang="en-ZA" sz="2800" dirty="0" smtClean="0"/>
              <a:t>they might regret later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always aware of consequences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Prudence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76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Careful, cautious, wary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Stuffiness, strict, formal, unapproachable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Merciless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Prudence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41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regulate what they feel </a:t>
            </a:r>
            <a:r>
              <a:rPr lang="en-ZA" sz="2800" dirty="0"/>
              <a:t>and </a:t>
            </a:r>
            <a:r>
              <a:rPr lang="en-ZA" sz="2800" dirty="0" smtClean="0"/>
              <a:t>do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careful to align their choices with their actions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self-disciplined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control their appetites </a:t>
            </a:r>
            <a:r>
              <a:rPr lang="en-ZA" sz="2800" dirty="0"/>
              <a:t>and emotions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Self-regulation [self-control]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168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Controlled, measured, meticulous, ordered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Inhibited, obsessive, pedantic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Self-indulgent, hedonistic, decadent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Self-regulation [self-control</a:t>
            </a: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]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462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806575"/>
            <a:ext cx="7561262" cy="4052888"/>
          </a:xfrm>
        </p:spPr>
        <p:txBody>
          <a:bodyPr/>
          <a:lstStyle/>
          <a:p>
            <a:pPr marL="0" indent="0" algn="ctr">
              <a:buNone/>
            </a:pP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6. Transcendence</a:t>
            </a:r>
            <a:r>
              <a:rPr lang="en-ZA" sz="36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ZA" sz="2800" dirty="0" smtClean="0"/>
              <a:t>– </a:t>
            </a:r>
            <a:r>
              <a:rPr lang="en-ZA" sz="2800" i="1" dirty="0" smtClean="0"/>
              <a:t>spiritual</a:t>
            </a:r>
            <a:r>
              <a:rPr lang="en-ZA" sz="2800" dirty="0" smtClean="0"/>
              <a:t> strengths that forge connections to the larger universe and give meaning</a:t>
            </a:r>
            <a:endParaRPr lang="en-GB" sz="2800" dirty="0" smtClean="0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24 character strengths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152" flipH="1">
            <a:off x="6987058" y="3106727"/>
            <a:ext cx="1962675" cy="13062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4168" y="3913977"/>
            <a:ext cx="2376264" cy="34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488832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Appreciation of beauty and excellence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Gratitude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Hope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Humour</a:t>
            </a:r>
          </a:p>
          <a:p>
            <a:pPr marL="514350" indent="-514350">
              <a:lnSpc>
                <a:spcPct val="15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/>
              <a:t>Spirituality 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6. Transcendence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Forward or Next 3">
            <a:hlinkClick r:id="rId3" action="ppaction://hlinksldjump" highlightClick="1"/>
          </p:cNvPr>
          <p:cNvSpPr/>
          <p:nvPr/>
        </p:nvSpPr>
        <p:spPr>
          <a:xfrm>
            <a:off x="8172400" y="213285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3419872" y="2780928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2699792" y="357301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rId6" action="ppaction://hlinksldjump" highlightClick="1"/>
          </p:cNvPr>
          <p:cNvSpPr/>
          <p:nvPr/>
        </p:nvSpPr>
        <p:spPr>
          <a:xfrm>
            <a:off x="3131840" y="429309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rId7" action="ppaction://hlinksldjump" highlightClick="1"/>
          </p:cNvPr>
          <p:cNvSpPr/>
          <p:nvPr/>
        </p:nvSpPr>
        <p:spPr>
          <a:xfrm>
            <a:off x="3635896" y="5013176"/>
            <a:ext cx="432048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640960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live </a:t>
            </a:r>
            <a:r>
              <a:rPr lang="en-ZA" sz="2800" dirty="0"/>
              <a:t>with a sense of awe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always notice aesthetics and beauty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appreciate </a:t>
            </a:r>
            <a:r>
              <a:rPr lang="en-ZA" sz="2800" dirty="0"/>
              <a:t>excellence across </a:t>
            </a:r>
            <a:r>
              <a:rPr lang="en-ZA" sz="2800" dirty="0" smtClean="0"/>
              <a:t>all domains </a:t>
            </a:r>
            <a:r>
              <a:rPr lang="en-ZA" sz="2800" dirty="0"/>
              <a:t>of life including the arts, </a:t>
            </a:r>
            <a:r>
              <a:rPr lang="en-ZA" sz="2800" dirty="0" smtClean="0"/>
              <a:t>math</a:t>
            </a:r>
            <a:r>
              <a:rPr lang="en-ZA" sz="2800" dirty="0"/>
              <a:t>, science, etc.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have </a:t>
            </a:r>
            <a:r>
              <a:rPr lang="en-ZA" sz="2800" dirty="0"/>
              <a:t>a sense of awareness when in nature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love to pursue </a:t>
            </a:r>
            <a:r>
              <a:rPr lang="en-ZA" sz="2800" dirty="0"/>
              <a:t>wonder in </a:t>
            </a:r>
            <a:r>
              <a:rPr lang="en-ZA" sz="2800" dirty="0" smtClean="0"/>
              <a:t>everyday, simplistic experiences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Appreciation of beauty and excellence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752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Awe, wonder, admiration, respect, reverence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People pleasing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Oblivion, insensitive, unaware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Appreciation of beauty and excellence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683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23527" y="1916832"/>
            <a:ext cx="8425433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are willing </a:t>
            </a:r>
            <a:r>
              <a:rPr lang="en-ZA" sz="2800" dirty="0"/>
              <a:t>to accept acts of kindness from </a:t>
            </a:r>
            <a:r>
              <a:rPr lang="en-ZA" sz="2800" dirty="0" smtClean="0"/>
              <a:t>others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not presumptuous people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constantly conscious </a:t>
            </a:r>
            <a:r>
              <a:rPr lang="en-ZA" sz="2800" dirty="0"/>
              <a:t>of </a:t>
            </a:r>
            <a:r>
              <a:rPr lang="en-ZA" sz="2800" dirty="0" smtClean="0"/>
              <a:t>their </a:t>
            </a:r>
            <a:r>
              <a:rPr lang="en-ZA" sz="2800" dirty="0"/>
              <a:t>“blessings”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aware </a:t>
            </a:r>
            <a:r>
              <a:rPr lang="en-ZA" sz="2800" dirty="0"/>
              <a:t>that others are often the source of good things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intentionally say </a:t>
            </a:r>
            <a:r>
              <a:rPr lang="en-ZA" sz="2800" dirty="0"/>
              <a:t>“Thank You</a:t>
            </a:r>
            <a:r>
              <a:rPr lang="en-ZA" sz="2800" dirty="0" smtClean="0"/>
              <a:t>”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Gratitude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94605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Thankfulness, appreciative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People pleasing 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Entitlement, self-righteous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gratitude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998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19" y="1916832"/>
            <a:ext cx="8497441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always expect the </a:t>
            </a:r>
            <a:r>
              <a:rPr lang="en-ZA" sz="2800" dirty="0"/>
              <a:t>future </a:t>
            </a:r>
            <a:r>
              <a:rPr lang="en-ZA" sz="2800" dirty="0" smtClean="0"/>
              <a:t>to hold promise</a:t>
            </a:r>
            <a:endParaRPr lang="en-ZA" sz="2800" dirty="0"/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believe a </a:t>
            </a:r>
            <a:r>
              <a:rPr lang="en-ZA" sz="2800" dirty="0"/>
              <a:t>good future </a:t>
            </a:r>
            <a:r>
              <a:rPr lang="en-ZA" sz="2800" dirty="0" smtClean="0"/>
              <a:t>is something </a:t>
            </a:r>
            <a:r>
              <a:rPr lang="en-ZA" sz="2800" dirty="0"/>
              <a:t>that can be brought about 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optimistic in nature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see the bad and negative as transient and short-term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Hope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756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Optimistic, future-minded, expectant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Unrealistic expectations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Depressed, dejected, hopeless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Hope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125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19" y="1916832"/>
            <a:ext cx="8497441" cy="475252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like </a:t>
            </a:r>
            <a:r>
              <a:rPr lang="en-ZA" sz="2800" dirty="0"/>
              <a:t>to laugh and tease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bring </a:t>
            </a:r>
            <a:r>
              <a:rPr lang="en-ZA" sz="2800" dirty="0"/>
              <a:t>smiles to other people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always see </a:t>
            </a:r>
            <a:r>
              <a:rPr lang="en-ZA" sz="2800" dirty="0"/>
              <a:t>the light </a:t>
            </a:r>
            <a:r>
              <a:rPr lang="en-ZA" sz="2800" dirty="0" smtClean="0"/>
              <a:t>side of even difficult situations</a:t>
            </a:r>
            <a:endParaRPr lang="en-ZA" sz="2800" dirty="0"/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don’t take themselves too serious</a:t>
            </a:r>
          </a:p>
          <a:p>
            <a:pPr marL="514350" indent="-514350">
              <a:lnSpc>
                <a:spcPct val="110000"/>
              </a:lnSpc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playful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Humor [playfulness]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41209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Fun, exciting, exuberant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Frivolous, childish  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Serious, grave, sombre, depressed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 err="1">
                <a:solidFill>
                  <a:srgbClr val="7B9899"/>
                </a:solidFill>
                <a:cs typeface="Trebuchet MS" pitchFamily="34" charset="0"/>
              </a:rPr>
              <a:t>Humor</a:t>
            </a: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 [playfulness</a:t>
            </a:r>
            <a:r>
              <a:rPr lang="en-ZA" sz="3600" dirty="0" smtClean="0">
                <a:solidFill>
                  <a:srgbClr val="7B9899"/>
                </a:solidFill>
                <a:cs typeface="Trebuchet MS" pitchFamily="34" charset="0"/>
              </a:rPr>
              <a:t>]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873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8640960" cy="4752528"/>
          </a:xfrm>
        </p:spPr>
        <p:txBody>
          <a:bodyPr>
            <a:noAutofit/>
          </a:bodyPr>
          <a:lstStyle/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People with this strength have a real </a:t>
            </a:r>
            <a:r>
              <a:rPr lang="en-ZA" sz="2800" dirty="0"/>
              <a:t>connection to </a:t>
            </a:r>
            <a:r>
              <a:rPr lang="en-ZA" sz="2800" dirty="0" smtClean="0"/>
              <a:t>God</a:t>
            </a:r>
            <a:endParaRPr lang="en-ZA" sz="2800" dirty="0"/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have </a:t>
            </a:r>
            <a:r>
              <a:rPr lang="en-ZA" sz="2800" dirty="0"/>
              <a:t>a </a:t>
            </a:r>
            <a:r>
              <a:rPr lang="en-ZA" sz="2800" dirty="0" smtClean="0"/>
              <a:t>deep-seated </a:t>
            </a:r>
            <a:r>
              <a:rPr lang="en-ZA" sz="2800" dirty="0"/>
              <a:t>set of beliefs that shape </a:t>
            </a:r>
            <a:r>
              <a:rPr lang="en-ZA" sz="2800" dirty="0" smtClean="0"/>
              <a:t>their thinking and behaviour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believe their lives have purpose and significance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always pursue the deeper meaning </a:t>
            </a:r>
            <a:r>
              <a:rPr lang="en-ZA" sz="2800" dirty="0"/>
              <a:t>of life </a:t>
            </a:r>
          </a:p>
          <a:p>
            <a:pPr marL="514350" indent="-514350">
              <a:buClr>
                <a:srgbClr val="B05800"/>
              </a:buClr>
              <a:buFont typeface="Georgia" pitchFamily="18" charset="0"/>
              <a:buAutoNum type="arabicPeriod"/>
            </a:pPr>
            <a:r>
              <a:rPr lang="en-ZA" sz="2800" dirty="0" smtClean="0"/>
              <a:t>They are aware of </a:t>
            </a:r>
            <a:r>
              <a:rPr lang="en-ZA" sz="2800" dirty="0"/>
              <a:t>their own role in the larger scheme of things </a:t>
            </a:r>
            <a:endParaRPr lang="en-ZA" sz="2800" dirty="0" smtClean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Spirituality</a:t>
            </a:r>
            <a:endParaRPr lang="en-ZA" sz="3600" dirty="0" smtClean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554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712968" cy="3600400"/>
          </a:xfrm>
        </p:spPr>
        <p:txBody>
          <a:bodyPr>
            <a:noAutofit/>
          </a:bodyPr>
          <a:lstStyle/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words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Purposeful, faith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Fanaticism, extremism, disconnected</a:t>
            </a: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Clr>
                <a:srgbClr val="B05800"/>
              </a:buClr>
              <a:buNone/>
            </a:pPr>
            <a:r>
              <a:rPr lang="en-ZA" sz="2800" dirty="0" smtClean="0"/>
              <a:t>‘Fleshly’ </a:t>
            </a:r>
            <a:endParaRPr lang="en-ZA" sz="2800" dirty="0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395536" y="332656"/>
            <a:ext cx="8353425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ZA" sz="3600" dirty="0">
                <a:solidFill>
                  <a:srgbClr val="7B9899"/>
                </a:solidFill>
                <a:cs typeface="Trebuchet MS" pitchFamily="34" charset="0"/>
              </a:rPr>
              <a:t>Spirituality</a:t>
            </a:r>
            <a:endParaRPr lang="en-ZA" sz="3600" dirty="0">
              <a:solidFill>
                <a:srgbClr val="7B98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04448" y="6237312"/>
            <a:ext cx="360040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628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853</TotalTime>
  <Words>2016</Words>
  <Application>Microsoft Office PowerPoint</Application>
  <PresentationFormat>On-screen Show (4:3)</PresentationFormat>
  <Paragraphs>438</Paragraphs>
  <Slides>67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Arial</vt:lpstr>
      <vt:lpstr>Calibri</vt:lpstr>
      <vt:lpstr>Franklin Gothic Medium</vt:lpstr>
      <vt:lpstr>Garamond</vt:lpstr>
      <vt:lpstr>Georgia</vt:lpstr>
      <vt:lpstr>Trebuchet MS</vt:lpstr>
      <vt:lpstr>Wingdings</vt:lpstr>
      <vt:lpstr>Wingdings 2</vt:lpstr>
      <vt:lpstr>Grid</vt:lpstr>
      <vt:lpstr>The 24 character strengths</vt:lpstr>
      <vt:lpstr>The 24 character strengths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24 character strengths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24 character strengths defined</dc:title>
  <dc:creator>Nico</dc:creator>
  <cp:lastModifiedBy>Nico Liebenberg</cp:lastModifiedBy>
  <cp:revision>213</cp:revision>
  <dcterms:created xsi:type="dcterms:W3CDTF">2008-09-14T05:11:17Z</dcterms:created>
  <dcterms:modified xsi:type="dcterms:W3CDTF">2015-09-09T09:44:02Z</dcterms:modified>
</cp:coreProperties>
</file>