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notesMasterIdLst>
    <p:notesMasterId r:id="rId24"/>
  </p:notesMasterIdLst>
  <p:sldIdLst>
    <p:sldId id="256" r:id="rId2"/>
    <p:sldId id="257" r:id="rId3"/>
    <p:sldId id="275" r:id="rId4"/>
    <p:sldId id="274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4" r:id="rId13"/>
    <p:sldId id="285" r:id="rId14"/>
    <p:sldId id="286" r:id="rId15"/>
    <p:sldId id="261" r:id="rId16"/>
    <p:sldId id="262" r:id="rId17"/>
    <p:sldId id="287" r:id="rId18"/>
    <p:sldId id="288" r:id="rId19"/>
    <p:sldId id="289" r:id="rId20"/>
    <p:sldId id="290" r:id="rId21"/>
    <p:sldId id="291" r:id="rId22"/>
    <p:sldId id="270" r:id="rId23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339" autoAdjust="0"/>
    <p:restoredTop sz="94660"/>
  </p:normalViewPr>
  <p:slideViewPr>
    <p:cSldViewPr>
      <p:cViewPr varScale="1">
        <p:scale>
          <a:sx n="70" d="100"/>
          <a:sy n="70" d="100"/>
        </p:scale>
        <p:origin x="-105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4274648-8E90-47A7-B287-3930577FAABB}" type="datetimeFigureOut">
              <a:rPr lang="en-US"/>
              <a:pPr>
                <a:defRPr/>
              </a:pPr>
              <a:t>6/3/2015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ZA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ZA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369AB7F-5AE4-430A-B3B2-4A86DE362EA3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41466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altLang="en-US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077C4DB-24CE-415A-BD31-F943A8B9AFF9}" type="slidenum">
              <a:rPr lang="en-ZA" altLang="en-US" smtClean="0"/>
              <a:pPr eaLnBrk="1" hangingPunct="1"/>
              <a:t>1</a:t>
            </a:fld>
            <a:endParaRPr lang="en-ZA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alt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6C9A8DD-43C9-48E5-8756-6A5EA92AF9DC}" type="slidenum">
              <a:rPr lang="en-ZA" altLang="en-US" smtClean="0"/>
              <a:pPr eaLnBrk="1" hangingPunct="1"/>
              <a:t>2</a:t>
            </a:fld>
            <a:endParaRPr lang="en-ZA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alt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6C9A8DD-43C9-48E5-8756-6A5EA92AF9DC}" type="slidenum">
              <a:rPr lang="en-ZA" altLang="en-US" smtClean="0"/>
              <a:pPr eaLnBrk="1" hangingPunct="1"/>
              <a:t>3</a:t>
            </a:fld>
            <a:endParaRPr lang="en-ZA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alt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6C9A8DD-43C9-48E5-8756-6A5EA92AF9DC}" type="slidenum">
              <a:rPr lang="en-ZA" altLang="en-US" smtClean="0"/>
              <a:pPr eaLnBrk="1" hangingPunct="1"/>
              <a:t>4</a:t>
            </a:fld>
            <a:endParaRPr lang="en-ZA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alt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6C9A8DD-43C9-48E5-8756-6A5EA92AF9DC}" type="slidenum">
              <a:rPr lang="en-ZA" altLang="en-US" smtClean="0"/>
              <a:pPr eaLnBrk="1" hangingPunct="1"/>
              <a:t>5</a:t>
            </a:fld>
            <a:endParaRPr lang="en-ZA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alt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6C9A8DD-43C9-48E5-8756-6A5EA92AF9DC}" type="slidenum">
              <a:rPr lang="en-ZA" altLang="en-US" smtClean="0"/>
              <a:pPr eaLnBrk="1" hangingPunct="1"/>
              <a:t>6</a:t>
            </a:fld>
            <a:endParaRPr lang="en-ZA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alt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6C9A8DD-43C9-48E5-8756-6A5EA92AF9DC}" type="slidenum">
              <a:rPr lang="en-ZA" altLang="en-US" smtClean="0"/>
              <a:pPr eaLnBrk="1" hangingPunct="1"/>
              <a:t>7</a:t>
            </a:fld>
            <a:endParaRPr lang="en-ZA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alt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6C9A8DD-43C9-48E5-8756-6A5EA92AF9DC}" type="slidenum">
              <a:rPr lang="en-ZA" altLang="en-US" smtClean="0"/>
              <a:pPr eaLnBrk="1" hangingPunct="1"/>
              <a:t>8</a:t>
            </a:fld>
            <a:endParaRPr lang="en-ZA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alt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6C9A8DD-43C9-48E5-8756-6A5EA92AF9DC}" type="slidenum">
              <a:rPr lang="en-ZA" altLang="en-US" smtClean="0"/>
              <a:pPr eaLnBrk="1" hangingPunct="1"/>
              <a:t>9</a:t>
            </a:fld>
            <a:endParaRPr lang="en-ZA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alt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6C9A8DD-43C9-48E5-8756-6A5EA92AF9DC}" type="slidenum">
              <a:rPr lang="en-ZA" altLang="en-US" smtClean="0"/>
              <a:pPr eaLnBrk="1" hangingPunct="1"/>
              <a:t>10</a:t>
            </a:fld>
            <a:endParaRPr lang="en-ZA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alt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6C9A8DD-43C9-48E5-8756-6A5EA92AF9DC}" type="slidenum">
              <a:rPr lang="en-ZA" altLang="en-US" smtClean="0"/>
              <a:pPr eaLnBrk="1" hangingPunct="1"/>
              <a:t>11</a:t>
            </a:fld>
            <a:endParaRPr lang="en-ZA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alt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6C9A8DD-43C9-48E5-8756-6A5EA92AF9DC}" type="slidenum">
              <a:rPr lang="en-ZA" altLang="en-US" smtClean="0"/>
              <a:pPr eaLnBrk="1" hangingPunct="1"/>
              <a:t>12</a:t>
            </a:fld>
            <a:endParaRPr lang="en-ZA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alt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6C9A8DD-43C9-48E5-8756-6A5EA92AF9DC}" type="slidenum">
              <a:rPr lang="en-ZA" altLang="en-US" smtClean="0"/>
              <a:pPr eaLnBrk="1" hangingPunct="1"/>
              <a:t>13</a:t>
            </a:fld>
            <a:endParaRPr lang="en-ZA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alt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6C9A8DD-43C9-48E5-8756-6A5EA92AF9DC}" type="slidenum">
              <a:rPr lang="en-ZA" altLang="en-US" smtClean="0"/>
              <a:pPr eaLnBrk="1" hangingPunct="1"/>
              <a:t>14</a:t>
            </a:fld>
            <a:endParaRPr lang="en-ZA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altLang="en-US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721360A-BB28-447E-B5E5-44C2C285DB93}" type="slidenum">
              <a:rPr lang="en-ZA" altLang="en-US" smtClean="0"/>
              <a:pPr eaLnBrk="1" hangingPunct="1"/>
              <a:t>15</a:t>
            </a:fld>
            <a:endParaRPr lang="en-ZA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altLang="en-US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4F7E933-F8B0-4000-B61B-037F5AD8A745}" type="slidenum">
              <a:rPr lang="en-ZA" altLang="en-US" smtClean="0"/>
              <a:pPr eaLnBrk="1" hangingPunct="1"/>
              <a:t>16</a:t>
            </a:fld>
            <a:endParaRPr lang="en-ZA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altLang="en-US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721360A-BB28-447E-B5E5-44C2C285DB93}" type="slidenum">
              <a:rPr lang="en-ZA" altLang="en-US" smtClean="0"/>
              <a:pPr eaLnBrk="1" hangingPunct="1"/>
              <a:t>17</a:t>
            </a:fld>
            <a:endParaRPr lang="en-ZA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altLang="en-US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4F7E933-F8B0-4000-B61B-037F5AD8A745}" type="slidenum">
              <a:rPr lang="en-ZA" altLang="en-US" smtClean="0"/>
              <a:pPr eaLnBrk="1" hangingPunct="1"/>
              <a:t>18</a:t>
            </a:fld>
            <a:endParaRPr lang="en-ZA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altLang="en-US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721360A-BB28-447E-B5E5-44C2C285DB93}" type="slidenum">
              <a:rPr lang="en-ZA" altLang="en-US" smtClean="0"/>
              <a:pPr eaLnBrk="1" hangingPunct="1"/>
              <a:t>19</a:t>
            </a:fld>
            <a:endParaRPr lang="en-ZA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altLang="en-US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4F7E933-F8B0-4000-B61B-037F5AD8A745}" type="slidenum">
              <a:rPr lang="en-ZA" altLang="en-US" smtClean="0"/>
              <a:pPr eaLnBrk="1" hangingPunct="1"/>
              <a:t>20</a:t>
            </a:fld>
            <a:endParaRPr lang="en-ZA" alt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altLang="en-US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4F7E933-F8B0-4000-B61B-037F5AD8A745}" type="slidenum">
              <a:rPr lang="en-ZA" altLang="en-US" smtClean="0"/>
              <a:pPr eaLnBrk="1" hangingPunct="1"/>
              <a:t>21</a:t>
            </a:fld>
            <a:endParaRPr lang="en-ZA" alt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alt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A897CF0-9FB6-48E4-A4CB-A49C89BE1FB5}" type="slidenum">
              <a:rPr lang="en-ZA" altLang="en-US" smtClean="0"/>
              <a:pPr eaLnBrk="1" hangingPunct="1"/>
              <a:t>22</a:t>
            </a:fld>
            <a:endParaRPr lang="en-ZA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752475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6152" y="1267485"/>
            <a:ext cx="7235981" cy="5133316"/>
          </a:xfrm>
        </p:spPr>
        <p:txBody>
          <a:bodyPr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6151" y="201702"/>
            <a:ext cx="6189583" cy="949569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0469" y="236415"/>
            <a:ext cx="785301" cy="365125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fld id="{B1FDD6E3-C6A6-48D4-9030-EDF7D24E1F19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grpSp>
        <p:nvGrpSpPr>
          <p:cNvPr id="7" name="Group 6"/>
          <p:cNvGrpSpPr/>
          <p:nvPr/>
        </p:nvGrpSpPr>
        <p:grpSpPr>
          <a:xfrm>
            <a:off x="7467600" y="209550"/>
            <a:ext cx="657226" cy="431800"/>
            <a:chOff x="7467600" y="209550"/>
            <a:chExt cx="657226" cy="43180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7467600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7677151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7881939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>
            <a:noAutofit/>
          </a:bodyPr>
          <a:lstStyle>
            <a:lvl1pPr algn="l">
              <a:defRPr sz="48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838200"/>
            <a:ext cx="7467600" cy="4419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ADDA5E1-432F-4C27-B038-98C26F01D3F7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199" y="4484080"/>
            <a:ext cx="7239001" cy="762000"/>
          </a:xfrm>
        </p:spPr>
        <p:txBody>
          <a:bodyPr bIns="0"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1AB0957-C259-4357-9E5C-C5D1A7BDF84A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B2E8B0-34F7-467F-93B0-FF3489DC1691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16152" y="841248"/>
            <a:ext cx="3730752" cy="43891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5102352" y="841248"/>
            <a:ext cx="3730752" cy="43891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41248"/>
            <a:ext cx="3733800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5400" y="841248"/>
            <a:ext cx="3735267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73E7E4-99C5-4165-B10C-E4CE268DF0E2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16152" y="1380744"/>
            <a:ext cx="3730752" cy="38404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5102352" y="1380743"/>
            <a:ext cx="3730752" cy="38404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EF29E5-D5D5-4702-A4F0-43278CE89F19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5C83FDB-F540-443E-89E0-501C8B665777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0" y="395287"/>
            <a:ext cx="3008313" cy="1162050"/>
          </a:xfrm>
        </p:spPr>
        <p:txBody>
          <a:bodyPr anchor="b"/>
          <a:lstStyle>
            <a:lvl1pPr algn="l">
              <a:defRPr sz="2000" b="1">
                <a:ln>
                  <a:noFill/>
                </a:ln>
                <a:solidFill>
                  <a:srgbClr val="FF7605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1557337"/>
            <a:ext cx="3008313" cy="4386263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>
          <a:xfrm>
            <a:off x="914400" y="381000"/>
            <a:ext cx="4800600" cy="5943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C4258E5C-02AC-4589-8D36-C5EE0347FD11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624754"/>
            <a:ext cx="5486400" cy="404446"/>
          </a:xfrm>
        </p:spPr>
        <p:txBody>
          <a:bodyPr bIns="0" anchor="b"/>
          <a:lstStyle>
            <a:lvl1pPr algn="l">
              <a:defRPr sz="2000" b="1">
                <a:ln w="12700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23975" y="381000"/>
            <a:ext cx="5867400" cy="408146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029200"/>
            <a:ext cx="4038600" cy="1371600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AC2379-82CE-4E23-A039-8B9D7092B9A6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86A6DB-9078-4ADF-AB83-ED2BDD342ED3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0BF166-4EBB-4081-A31A-37D22E09980F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52000">
                <a:schemeClr val="accent6">
                  <a:lumMod val="75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38200"/>
            <a:ext cx="74676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59680" y="6553200"/>
            <a:ext cx="7162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6800" y="5740400"/>
            <a:ext cx="38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fld id="{27A1014D-7F43-4455-BD67-1A3E999CD8FC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sp>
        <p:nvSpPr>
          <p:cNvPr id="16" name="Freeform 5"/>
          <p:cNvSpPr>
            <a:spLocks/>
          </p:cNvSpPr>
          <p:nvPr/>
        </p:nvSpPr>
        <p:spPr bwMode="auto">
          <a:xfrm>
            <a:off x="8453438" y="5715000"/>
            <a:ext cx="242887" cy="431800"/>
          </a:xfrm>
          <a:custGeom>
            <a:avLst/>
            <a:gdLst/>
            <a:ahLst/>
            <a:cxnLst>
              <a:cxn ang="0">
                <a:pos x="62" y="0"/>
              </a:cxn>
              <a:cxn ang="0">
                <a:pos x="0" y="0"/>
              </a:cxn>
              <a:cxn ang="0">
                <a:pos x="89" y="136"/>
              </a:cxn>
              <a:cxn ang="0">
                <a:pos x="89" y="136"/>
              </a:cxn>
              <a:cxn ang="0">
                <a:pos x="0" y="272"/>
              </a:cxn>
              <a:cxn ang="0">
                <a:pos x="62" y="272"/>
              </a:cxn>
              <a:cxn ang="0">
                <a:pos x="153" y="136"/>
              </a:cxn>
              <a:cxn ang="0">
                <a:pos x="62" y="0"/>
              </a:cxn>
            </a:cxnLst>
            <a:rect l="0" t="0" r="r" b="b"/>
            <a:pathLst>
              <a:path w="153" h="272">
                <a:moveTo>
                  <a:pt x="62" y="0"/>
                </a:moveTo>
                <a:lnTo>
                  <a:pt x="0" y="0"/>
                </a:lnTo>
                <a:lnTo>
                  <a:pt x="89" y="136"/>
                </a:lnTo>
                <a:lnTo>
                  <a:pt x="89" y="136"/>
                </a:lnTo>
                <a:lnTo>
                  <a:pt x="0" y="272"/>
                </a:lnTo>
                <a:lnTo>
                  <a:pt x="62" y="272"/>
                </a:lnTo>
                <a:lnTo>
                  <a:pt x="153" y="136"/>
                </a:lnTo>
                <a:lnTo>
                  <a:pt x="62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-1198682" y="4821116"/>
            <a:ext cx="262596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  <p:txStyles>
    <p:titleStyle>
      <a:lvl1pPr algn="l" defTabSz="914400" rtl="0" eaLnBrk="1" latinLnBrk="0" hangingPunct="1">
        <a:spcBef>
          <a:spcPct val="0"/>
        </a:spcBef>
        <a:buNone/>
        <a:defRPr sz="7200" b="1" kern="1200">
          <a:ln w="12700">
            <a:solidFill>
              <a:schemeClr val="tx2"/>
            </a:solidFill>
          </a:ln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˃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−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5.png"/><Relationship Id="rId4" Type="http://schemas.openxmlformats.org/officeDocument/2006/relationships/image" Target="../media/image4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6152" y="4437111"/>
            <a:ext cx="7235981" cy="1963689"/>
          </a:xfrm>
        </p:spPr>
        <p:txBody>
          <a:bodyPr/>
          <a:lstStyle/>
          <a:p>
            <a:pPr eaLnBrk="1" hangingPunct="1"/>
            <a:r>
              <a:rPr lang="en-ZA" altLang="en-US" dirty="0" smtClean="0"/>
              <a:t>Optimism</a:t>
            </a:r>
            <a:endParaRPr lang="en-GB" alt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87624" y="116632"/>
            <a:ext cx="6189583" cy="949569"/>
          </a:xfrm>
        </p:spPr>
        <p:txBody>
          <a:bodyPr>
            <a:normAutofit/>
          </a:bodyPr>
          <a:lstStyle/>
          <a:p>
            <a:pPr eaLnBrk="1" hangingPunct="1"/>
            <a:r>
              <a:rPr lang="en-ZA" altLang="en-US" sz="2800" dirty="0" smtClean="0"/>
              <a:t>Positive Psychology</a:t>
            </a:r>
            <a:endParaRPr lang="en-GB" alt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ZA" altLang="en-US" dirty="0" smtClean="0"/>
              <a:t>Optimism </a:t>
            </a:r>
            <a:endParaRPr lang="en-GB" alt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620688"/>
            <a:ext cx="8229600" cy="4399409"/>
          </a:xfrm>
        </p:spPr>
        <p:txBody>
          <a:bodyPr>
            <a:normAutofit/>
          </a:bodyPr>
          <a:lstStyle/>
          <a:p>
            <a:pPr marL="742950" indent="-742950" eaLnBrk="1" hangingPunct="1">
              <a:buFont typeface="+mj-lt"/>
              <a:buAutoNum type="arabicPeriod"/>
            </a:pPr>
            <a:r>
              <a:rPr lang="en-ZA" altLang="en-US" sz="3600" i="1" dirty="0" smtClean="0"/>
              <a:t>Time</a:t>
            </a:r>
            <a:r>
              <a:rPr lang="en-ZA" altLang="en-US" sz="3600" dirty="0" smtClean="0"/>
              <a:t>: How long does things last?</a:t>
            </a:r>
          </a:p>
          <a:p>
            <a:pPr marL="742950" indent="-742950" eaLnBrk="1" hangingPunct="1">
              <a:buFont typeface="+mj-lt"/>
              <a:buAutoNum type="arabicPeriod"/>
            </a:pPr>
            <a:r>
              <a:rPr lang="en-ZA" altLang="en-US" sz="3600" i="1" dirty="0" smtClean="0"/>
              <a:t>Areas</a:t>
            </a:r>
            <a:r>
              <a:rPr lang="en-ZA" altLang="en-US" sz="3600" dirty="0" smtClean="0"/>
              <a:t>: Where in my life are things happening?</a:t>
            </a:r>
          </a:p>
          <a:p>
            <a:pPr marL="742950" indent="-742950" eaLnBrk="1" hangingPunct="1">
              <a:buFont typeface="+mj-lt"/>
              <a:buAutoNum type="arabicPeriod"/>
            </a:pPr>
            <a:r>
              <a:rPr lang="en-ZA" altLang="en-US" sz="3600" i="1" dirty="0" smtClean="0"/>
              <a:t>Me</a:t>
            </a:r>
            <a:r>
              <a:rPr lang="en-ZA" altLang="en-US" sz="3600" dirty="0" smtClean="0"/>
              <a:t>: How am I contributing to what happens in my life?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ZA" altLang="en-US" dirty="0" smtClean="0"/>
              <a:t>Optimism </a:t>
            </a:r>
            <a:endParaRPr lang="en-GB" alt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916832"/>
            <a:ext cx="4608512" cy="252028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ZA" altLang="en-US" sz="40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Permanence (Time)</a:t>
            </a:r>
            <a:endParaRPr lang="en-ZA" altLang="en-US" sz="40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ctr">
              <a:buNone/>
            </a:pPr>
            <a:endParaRPr lang="en-ZA" altLang="en-US" sz="3600" dirty="0" smtClean="0"/>
          </a:p>
          <a:p>
            <a:pPr marL="0" indent="0" algn="ctr">
              <a:buNone/>
            </a:pPr>
            <a:r>
              <a:rPr lang="en-ZA" altLang="en-US" sz="3600" dirty="0" smtClean="0"/>
              <a:t>How long does things last?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412776"/>
            <a:ext cx="47625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543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ZA" altLang="en-US" dirty="0" smtClean="0"/>
              <a:t>Optimism </a:t>
            </a:r>
            <a:endParaRPr lang="en-GB" alt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4716016" y="1124744"/>
            <a:ext cx="4197152" cy="38953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altLang="en-US" sz="40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Pervasiveness (Areas)</a:t>
            </a:r>
          </a:p>
          <a:p>
            <a:pPr marL="0" indent="0" algn="ctr">
              <a:buNone/>
            </a:pPr>
            <a:endParaRPr lang="en-ZA" altLang="en-US" sz="3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ctr" eaLnBrk="1" hangingPunct="1">
              <a:buNone/>
            </a:pPr>
            <a:r>
              <a:rPr lang="en-ZA" altLang="en-US" sz="3600" dirty="0" smtClean="0"/>
              <a:t>In what areas of my life are things happening?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40968"/>
            <a:ext cx="2018596" cy="269146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44" y="189638"/>
            <a:ext cx="2688299" cy="20162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698" y="1105983"/>
            <a:ext cx="3039239" cy="265933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692" y="3501008"/>
            <a:ext cx="1845245" cy="267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625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ZA" altLang="en-US" dirty="0" smtClean="0"/>
              <a:t>Optimism </a:t>
            </a:r>
            <a:endParaRPr lang="en-GB" alt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476672"/>
            <a:ext cx="3528392" cy="4543425"/>
          </a:xfrm>
        </p:spPr>
        <p:txBody>
          <a:bodyPr>
            <a:normAutofit/>
          </a:bodyPr>
          <a:lstStyle/>
          <a:p>
            <a:pPr marL="0" indent="0" algn="ctr" eaLnBrk="1" hangingPunct="1">
              <a:buNone/>
            </a:pPr>
            <a:r>
              <a:rPr lang="en-ZA" altLang="en-US" sz="40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Personalization (Self)</a:t>
            </a:r>
          </a:p>
          <a:p>
            <a:pPr marL="0" indent="0" algn="ctr" eaLnBrk="1" hangingPunct="1">
              <a:buNone/>
            </a:pPr>
            <a:endParaRPr lang="en-ZA" altLang="en-US" sz="3600" b="1" dirty="0" smtClean="0">
              <a:ln w="1905"/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0" indent="0" algn="ctr" eaLnBrk="1" hangingPunct="1">
              <a:buNone/>
            </a:pPr>
            <a:r>
              <a:rPr lang="en-ZA" altLang="en-US" sz="3600" dirty="0" smtClean="0"/>
              <a:t>How do I contribute to what happens in my life?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836712"/>
            <a:ext cx="375285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318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ZA" altLang="en-US" dirty="0" smtClean="0"/>
              <a:t>Permanence</a:t>
            </a:r>
            <a:endParaRPr lang="en-GB" alt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332656"/>
            <a:ext cx="7344816" cy="4543425"/>
          </a:xfrm>
        </p:spPr>
        <p:txBody>
          <a:bodyPr>
            <a:normAutofit/>
          </a:bodyPr>
          <a:lstStyle/>
          <a:p>
            <a:pPr marL="0" indent="0" algn="ctr" eaLnBrk="1" hangingPunct="1">
              <a:buNone/>
            </a:pPr>
            <a:r>
              <a:rPr lang="en-ZA" altLang="en-US" sz="40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Good and Bad things in life</a:t>
            </a:r>
          </a:p>
          <a:p>
            <a:pPr marL="0" indent="0" algn="ctr" eaLnBrk="1" hangingPunct="1">
              <a:buNone/>
            </a:pPr>
            <a:endParaRPr lang="en-ZA" altLang="en-US" sz="3600" b="1" dirty="0" smtClean="0">
              <a:ln w="1905"/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742950" indent="-742950" algn="ctr" eaLnBrk="1" hangingPunct="1">
              <a:buFont typeface="+mj-lt"/>
              <a:buAutoNum type="arabicPeriod"/>
            </a:pPr>
            <a:r>
              <a:rPr lang="en-ZA" altLang="en-US" sz="3600" dirty="0" smtClean="0"/>
              <a:t>How long does </a:t>
            </a:r>
            <a:r>
              <a:rPr lang="en-ZA" altLang="en-US" sz="3600" b="1" dirty="0" smtClean="0"/>
              <a:t>bad things </a:t>
            </a:r>
            <a:r>
              <a:rPr lang="en-ZA" altLang="en-US" sz="3600" dirty="0" smtClean="0"/>
              <a:t>carry on in my life?</a:t>
            </a:r>
          </a:p>
          <a:p>
            <a:pPr marL="742950" indent="-742950" algn="ctr" eaLnBrk="1" hangingPunct="1">
              <a:buFont typeface="+mj-lt"/>
              <a:buAutoNum type="arabicPeriod"/>
            </a:pPr>
            <a:r>
              <a:rPr lang="en-ZA" altLang="en-US" sz="3600" dirty="0" smtClean="0"/>
              <a:t>How long does </a:t>
            </a:r>
            <a:r>
              <a:rPr lang="en-ZA" altLang="en-US" sz="3600" b="1" dirty="0" smtClean="0"/>
              <a:t>good things </a:t>
            </a:r>
            <a:r>
              <a:rPr lang="en-ZA" altLang="en-US" sz="3600" dirty="0" smtClean="0"/>
              <a:t>carry on in my life?</a:t>
            </a:r>
          </a:p>
        </p:txBody>
      </p:sp>
    </p:spTree>
    <p:extLst>
      <p:ext uri="{BB962C8B-B14F-4D97-AF65-F5344CB8AC3E}">
        <p14:creationId xmlns:p14="http://schemas.microsoft.com/office/powerpoint/2010/main" val="1248001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ZA" altLang="en-US" dirty="0" smtClean="0"/>
              <a:t>Pervasive</a:t>
            </a:r>
            <a:endParaRPr lang="en-GB" alt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332656"/>
            <a:ext cx="7344816" cy="4543425"/>
          </a:xfrm>
        </p:spPr>
        <p:txBody>
          <a:bodyPr>
            <a:normAutofit/>
          </a:bodyPr>
          <a:lstStyle/>
          <a:p>
            <a:pPr marL="0" indent="0" algn="ctr" eaLnBrk="1" hangingPunct="1">
              <a:buNone/>
            </a:pPr>
            <a:r>
              <a:rPr lang="en-ZA" altLang="en-US" sz="40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Good and Bad things in life</a:t>
            </a:r>
          </a:p>
          <a:p>
            <a:pPr marL="0" indent="0" algn="ctr" eaLnBrk="1" hangingPunct="1">
              <a:buNone/>
            </a:pPr>
            <a:endParaRPr lang="en-ZA" altLang="en-US" sz="3600" b="1" dirty="0" smtClean="0">
              <a:ln w="1905"/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742950" indent="-742950" algn="ctr" eaLnBrk="1" hangingPunct="1">
              <a:buFont typeface="+mj-lt"/>
              <a:buAutoNum type="arabicPeriod"/>
            </a:pPr>
            <a:r>
              <a:rPr lang="en-ZA" altLang="en-US" sz="3600" dirty="0" smtClean="0"/>
              <a:t>Where does </a:t>
            </a:r>
            <a:r>
              <a:rPr lang="en-ZA" altLang="en-US" sz="3600" b="1" dirty="0" smtClean="0"/>
              <a:t>bad things </a:t>
            </a:r>
            <a:r>
              <a:rPr lang="en-ZA" altLang="en-US" sz="3600" dirty="0" smtClean="0"/>
              <a:t>happen in my life?</a:t>
            </a:r>
          </a:p>
          <a:p>
            <a:pPr marL="742950" indent="-742950" algn="ctr">
              <a:buFont typeface="+mj-lt"/>
              <a:buAutoNum type="arabicPeriod"/>
            </a:pPr>
            <a:r>
              <a:rPr lang="en-ZA" altLang="en-US" sz="3600" dirty="0"/>
              <a:t>Where does </a:t>
            </a:r>
            <a:r>
              <a:rPr lang="en-ZA" altLang="en-US" sz="3600" b="1" dirty="0" smtClean="0"/>
              <a:t>good things </a:t>
            </a:r>
            <a:r>
              <a:rPr lang="en-ZA" altLang="en-US" sz="3600" dirty="0"/>
              <a:t>happen in my life?</a:t>
            </a:r>
            <a:endParaRPr lang="en-ZA" alt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3587892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ZA" altLang="en-US" dirty="0" smtClean="0"/>
              <a:t>Personalization </a:t>
            </a:r>
            <a:endParaRPr lang="en-GB" alt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332656"/>
            <a:ext cx="7344816" cy="4543425"/>
          </a:xfrm>
        </p:spPr>
        <p:txBody>
          <a:bodyPr>
            <a:normAutofit/>
          </a:bodyPr>
          <a:lstStyle/>
          <a:p>
            <a:pPr marL="0" indent="0" algn="ctr" eaLnBrk="1" hangingPunct="1">
              <a:buNone/>
            </a:pPr>
            <a:r>
              <a:rPr lang="en-ZA" altLang="en-US" sz="40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Good and Bad things in life</a:t>
            </a:r>
          </a:p>
          <a:p>
            <a:pPr marL="0" indent="0" algn="ctr" eaLnBrk="1" hangingPunct="1">
              <a:buNone/>
            </a:pPr>
            <a:endParaRPr lang="en-ZA" altLang="en-US" sz="3600" b="1" dirty="0" smtClean="0">
              <a:ln w="1905"/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742950" indent="-742950" algn="ctr" eaLnBrk="1" hangingPunct="1">
              <a:buFont typeface="+mj-lt"/>
              <a:buAutoNum type="arabicPeriod"/>
            </a:pPr>
            <a:r>
              <a:rPr lang="en-ZA" altLang="en-US" sz="3600" dirty="0" smtClean="0"/>
              <a:t>How do I contribute to </a:t>
            </a:r>
            <a:r>
              <a:rPr lang="en-ZA" altLang="en-US" sz="3600" b="1" dirty="0" smtClean="0"/>
              <a:t>bad things </a:t>
            </a:r>
            <a:r>
              <a:rPr lang="en-ZA" altLang="en-US" sz="3600" dirty="0" smtClean="0"/>
              <a:t>in my life?</a:t>
            </a:r>
          </a:p>
          <a:p>
            <a:pPr marL="742950" indent="-742950" algn="ctr">
              <a:buFont typeface="+mj-lt"/>
              <a:buAutoNum type="arabicPeriod"/>
            </a:pPr>
            <a:r>
              <a:rPr lang="en-ZA" altLang="en-US" sz="3600" dirty="0"/>
              <a:t>How do I contribute to </a:t>
            </a:r>
            <a:r>
              <a:rPr lang="en-ZA" altLang="en-US" sz="3600" b="1" dirty="0" smtClean="0"/>
              <a:t>good things </a:t>
            </a:r>
            <a:r>
              <a:rPr lang="en-ZA" altLang="en-US" sz="3600" dirty="0" smtClean="0"/>
              <a:t>in </a:t>
            </a:r>
            <a:r>
              <a:rPr lang="en-ZA" altLang="en-US" sz="3600" dirty="0"/>
              <a:t>my life?</a:t>
            </a:r>
            <a:endParaRPr lang="en-ZA" alt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833682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ZA" altLang="en-US" dirty="0" smtClean="0"/>
              <a:t>Optimist: Permanence</a:t>
            </a:r>
            <a:endParaRPr lang="en-GB" alt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332656"/>
            <a:ext cx="8136904" cy="4968552"/>
          </a:xfrm>
        </p:spPr>
        <p:txBody>
          <a:bodyPr>
            <a:normAutofit fontScale="92500"/>
          </a:bodyPr>
          <a:lstStyle/>
          <a:p>
            <a:pPr marL="0" indent="0" algn="ctr" eaLnBrk="1" hangingPunct="1">
              <a:buNone/>
            </a:pPr>
            <a:r>
              <a:rPr lang="en-ZA" altLang="en-US" sz="40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Good and Bad things in life</a:t>
            </a:r>
          </a:p>
          <a:p>
            <a:pPr marL="0" indent="0" algn="ctr" eaLnBrk="1" hangingPunct="1">
              <a:buNone/>
            </a:pPr>
            <a:endParaRPr lang="en-ZA" altLang="en-US" sz="3600" b="1" dirty="0" smtClean="0">
              <a:ln w="1905"/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742950" indent="-742950" algn="ctr" eaLnBrk="1" hangingPunct="1">
              <a:buFont typeface="+mj-lt"/>
              <a:buAutoNum type="arabicPeriod"/>
            </a:pPr>
            <a:r>
              <a:rPr lang="en-ZA" altLang="en-US" sz="3600" dirty="0" smtClean="0"/>
              <a:t>How long does </a:t>
            </a:r>
            <a:r>
              <a:rPr lang="en-ZA" altLang="en-US" sz="3600" b="1" dirty="0" smtClean="0"/>
              <a:t>bad things </a:t>
            </a:r>
            <a:r>
              <a:rPr lang="en-ZA" altLang="en-US" sz="3600" dirty="0" smtClean="0"/>
              <a:t>carry on in my life?</a:t>
            </a:r>
          </a:p>
          <a:p>
            <a:pPr marL="0" indent="0" algn="ctr" eaLnBrk="1" hangingPunct="1">
              <a:buNone/>
            </a:pPr>
            <a:r>
              <a:rPr lang="en-ZA" altLang="en-US" sz="3600" b="1" i="1" dirty="0" smtClean="0"/>
              <a:t>“Bad things are short lived, it’s </a:t>
            </a:r>
            <a:r>
              <a:rPr lang="en-ZA" altLang="en-US" sz="3600" b="1" i="1" u="sng" dirty="0" smtClean="0"/>
              <a:t>temporary</a:t>
            </a:r>
            <a:r>
              <a:rPr lang="en-ZA" altLang="en-US" sz="3600" b="1" i="1" dirty="0" smtClean="0"/>
              <a:t>”</a:t>
            </a:r>
          </a:p>
          <a:p>
            <a:pPr marL="742950" indent="-742950" algn="ctr" eaLnBrk="1" hangingPunct="1">
              <a:buFont typeface="+mj-lt"/>
              <a:buAutoNum type="arabicPeriod" startAt="2"/>
            </a:pPr>
            <a:r>
              <a:rPr lang="en-ZA" altLang="en-US" sz="3600" dirty="0" smtClean="0"/>
              <a:t>How long does </a:t>
            </a:r>
            <a:r>
              <a:rPr lang="en-ZA" altLang="en-US" sz="3600" b="1" dirty="0" smtClean="0"/>
              <a:t>good things </a:t>
            </a:r>
            <a:r>
              <a:rPr lang="en-ZA" altLang="en-US" sz="3600" dirty="0" smtClean="0"/>
              <a:t>carry on in my life?</a:t>
            </a:r>
          </a:p>
          <a:p>
            <a:pPr marL="0" indent="0" algn="ctr">
              <a:buNone/>
            </a:pPr>
            <a:r>
              <a:rPr lang="en-ZA" altLang="en-US" sz="3600" b="1" i="1" dirty="0" smtClean="0"/>
              <a:t>“Good things </a:t>
            </a:r>
            <a:r>
              <a:rPr lang="en-ZA" altLang="en-US" sz="3600" b="1" i="1" dirty="0"/>
              <a:t>last very </a:t>
            </a:r>
            <a:r>
              <a:rPr lang="en-ZA" altLang="en-US" sz="3600" b="1" i="1" dirty="0" smtClean="0"/>
              <a:t>long, it’s </a:t>
            </a:r>
            <a:r>
              <a:rPr lang="en-ZA" altLang="en-US" sz="3600" b="1" i="1" u="sng" dirty="0" smtClean="0"/>
              <a:t>permanent</a:t>
            </a:r>
            <a:r>
              <a:rPr lang="en-ZA" altLang="en-US" sz="3600" b="1" i="1" dirty="0" smtClean="0"/>
              <a:t>”</a:t>
            </a:r>
            <a:endParaRPr lang="en-ZA" altLang="en-US" sz="3600" b="1" i="1" dirty="0"/>
          </a:p>
        </p:txBody>
      </p:sp>
    </p:spTree>
    <p:extLst>
      <p:ext uri="{BB962C8B-B14F-4D97-AF65-F5344CB8AC3E}">
        <p14:creationId xmlns:p14="http://schemas.microsoft.com/office/powerpoint/2010/main" val="1495297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ZA" altLang="en-US" dirty="0" smtClean="0"/>
              <a:t>Pessimist: </a:t>
            </a:r>
            <a:r>
              <a:rPr lang="en-ZA" altLang="en-US" dirty="0"/>
              <a:t>Permanence</a:t>
            </a:r>
            <a:endParaRPr lang="en-GB" alt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332656"/>
            <a:ext cx="8424936" cy="4968552"/>
          </a:xfrm>
        </p:spPr>
        <p:txBody>
          <a:bodyPr>
            <a:normAutofit fontScale="92500"/>
          </a:bodyPr>
          <a:lstStyle/>
          <a:p>
            <a:pPr marL="0" indent="0" algn="ctr" eaLnBrk="1" hangingPunct="1">
              <a:buNone/>
            </a:pPr>
            <a:r>
              <a:rPr lang="en-ZA" altLang="en-US" sz="40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Good and Bad things in life</a:t>
            </a:r>
          </a:p>
          <a:p>
            <a:pPr marL="0" indent="0" algn="ctr" eaLnBrk="1" hangingPunct="1">
              <a:buNone/>
            </a:pPr>
            <a:endParaRPr lang="en-ZA" altLang="en-US" sz="3600" b="1" dirty="0" smtClean="0">
              <a:ln w="1905"/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742950" indent="-742950" algn="ctr" eaLnBrk="1" hangingPunct="1">
              <a:buFont typeface="+mj-lt"/>
              <a:buAutoNum type="arabicPeriod"/>
            </a:pPr>
            <a:r>
              <a:rPr lang="en-ZA" altLang="en-US" sz="3600" dirty="0" smtClean="0"/>
              <a:t>How long does </a:t>
            </a:r>
            <a:r>
              <a:rPr lang="en-ZA" altLang="en-US" sz="3600" b="1" dirty="0" smtClean="0"/>
              <a:t>bad things </a:t>
            </a:r>
            <a:r>
              <a:rPr lang="en-ZA" altLang="en-US" sz="3600" dirty="0" smtClean="0"/>
              <a:t>carry on in my life?</a:t>
            </a:r>
          </a:p>
          <a:p>
            <a:pPr marL="0" indent="0" algn="ctr" eaLnBrk="1" hangingPunct="1">
              <a:buNone/>
            </a:pPr>
            <a:r>
              <a:rPr lang="en-ZA" altLang="en-US" sz="3600" b="1" i="1" dirty="0" smtClean="0"/>
              <a:t>“Bad things last very long, it’s </a:t>
            </a:r>
            <a:r>
              <a:rPr lang="en-ZA" altLang="en-US" sz="3600" b="1" i="1" u="sng" dirty="0" smtClean="0"/>
              <a:t>permanent</a:t>
            </a:r>
            <a:r>
              <a:rPr lang="en-ZA" altLang="en-US" sz="3600" b="1" i="1" dirty="0" smtClean="0"/>
              <a:t>”</a:t>
            </a:r>
          </a:p>
          <a:p>
            <a:pPr marL="742950" indent="-742950" algn="ctr" eaLnBrk="1" hangingPunct="1">
              <a:buFont typeface="+mj-lt"/>
              <a:buAutoNum type="arabicPeriod" startAt="2"/>
            </a:pPr>
            <a:r>
              <a:rPr lang="en-ZA" altLang="en-US" sz="3600" dirty="0" smtClean="0"/>
              <a:t>How long does </a:t>
            </a:r>
            <a:r>
              <a:rPr lang="en-ZA" altLang="en-US" sz="3600" b="1" dirty="0" smtClean="0"/>
              <a:t>good things </a:t>
            </a:r>
            <a:r>
              <a:rPr lang="en-ZA" altLang="en-US" sz="3600" dirty="0" smtClean="0"/>
              <a:t>carry on in my life?</a:t>
            </a:r>
          </a:p>
          <a:p>
            <a:pPr marL="0" indent="0" algn="ctr">
              <a:buNone/>
            </a:pPr>
            <a:r>
              <a:rPr lang="en-ZA" altLang="en-US" sz="3600" b="1" i="1" dirty="0" smtClean="0"/>
              <a:t>“Good things are short lived, it’s </a:t>
            </a:r>
            <a:r>
              <a:rPr lang="en-ZA" altLang="en-US" sz="3600" b="1" i="1" u="sng" dirty="0" smtClean="0"/>
              <a:t>temporary</a:t>
            </a:r>
            <a:r>
              <a:rPr lang="en-ZA" altLang="en-US" sz="3600" b="1" i="1" dirty="0" smtClean="0"/>
              <a:t>”</a:t>
            </a:r>
            <a:endParaRPr lang="en-ZA" altLang="en-US" sz="3600" b="1" i="1" dirty="0"/>
          </a:p>
        </p:txBody>
      </p:sp>
    </p:spTree>
    <p:extLst>
      <p:ext uri="{BB962C8B-B14F-4D97-AF65-F5344CB8AC3E}">
        <p14:creationId xmlns:p14="http://schemas.microsoft.com/office/powerpoint/2010/main" val="3719448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ZA" altLang="en-US" dirty="0" smtClean="0"/>
              <a:t>Optimist: Pervasiveness</a:t>
            </a:r>
            <a:endParaRPr lang="en-GB" alt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332656"/>
            <a:ext cx="8136904" cy="4968552"/>
          </a:xfrm>
        </p:spPr>
        <p:txBody>
          <a:bodyPr>
            <a:normAutofit fontScale="92500"/>
          </a:bodyPr>
          <a:lstStyle/>
          <a:p>
            <a:pPr marL="0" indent="0" algn="ctr" eaLnBrk="1" hangingPunct="1">
              <a:buNone/>
            </a:pPr>
            <a:r>
              <a:rPr lang="en-ZA" altLang="en-US" sz="40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Good and Bad things in life</a:t>
            </a:r>
          </a:p>
          <a:p>
            <a:pPr marL="0" indent="0" algn="ctr" eaLnBrk="1" hangingPunct="1">
              <a:buNone/>
            </a:pPr>
            <a:endParaRPr lang="en-ZA" altLang="en-US" sz="3600" b="1" dirty="0" smtClean="0">
              <a:ln w="1905"/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742950" indent="-742950" algn="ctr" eaLnBrk="1" hangingPunct="1">
              <a:buFont typeface="+mj-lt"/>
              <a:buAutoNum type="arabicPeriod"/>
            </a:pPr>
            <a:r>
              <a:rPr lang="en-ZA" altLang="en-US" sz="3600" dirty="0" smtClean="0"/>
              <a:t>Where does </a:t>
            </a:r>
            <a:r>
              <a:rPr lang="en-ZA" altLang="en-US" sz="3600" b="1" dirty="0" smtClean="0"/>
              <a:t>bad things </a:t>
            </a:r>
            <a:r>
              <a:rPr lang="en-ZA" altLang="en-US" sz="3600" dirty="0" smtClean="0"/>
              <a:t>happen  in my life?</a:t>
            </a:r>
          </a:p>
          <a:p>
            <a:pPr marL="0" indent="0" algn="ctr" eaLnBrk="1" hangingPunct="1">
              <a:buNone/>
            </a:pPr>
            <a:r>
              <a:rPr lang="en-ZA" altLang="en-US" sz="3600" b="1" i="1" dirty="0" smtClean="0"/>
              <a:t>“Bad things are only in this, it’s </a:t>
            </a:r>
            <a:r>
              <a:rPr lang="en-ZA" altLang="en-US" sz="3600" b="1" i="1" u="sng" dirty="0" smtClean="0"/>
              <a:t>specific</a:t>
            </a:r>
            <a:r>
              <a:rPr lang="en-ZA" altLang="en-US" sz="3600" b="1" i="1" dirty="0" smtClean="0"/>
              <a:t>”</a:t>
            </a:r>
          </a:p>
          <a:p>
            <a:pPr marL="742950" indent="-742950" algn="ctr">
              <a:buFont typeface="+mj-lt"/>
              <a:buAutoNum type="arabicPeriod" startAt="2"/>
            </a:pPr>
            <a:r>
              <a:rPr lang="en-ZA" altLang="en-US" sz="3600" dirty="0"/>
              <a:t>Where does </a:t>
            </a:r>
            <a:r>
              <a:rPr lang="en-ZA" altLang="en-US" sz="3600" b="1" dirty="0" smtClean="0"/>
              <a:t>good things </a:t>
            </a:r>
            <a:r>
              <a:rPr lang="en-ZA" altLang="en-US" sz="3600" dirty="0"/>
              <a:t>happen  in my life?</a:t>
            </a:r>
            <a:endParaRPr lang="en-ZA" altLang="en-US" sz="3600" dirty="0" smtClean="0"/>
          </a:p>
          <a:p>
            <a:pPr marL="0" indent="0" algn="ctr">
              <a:buNone/>
            </a:pPr>
            <a:r>
              <a:rPr lang="en-ZA" altLang="en-US" sz="3600" b="1" i="1" dirty="0" smtClean="0"/>
              <a:t>“Good things are everywhere, it’s </a:t>
            </a:r>
            <a:r>
              <a:rPr lang="en-ZA" altLang="en-US" sz="3600" b="1" i="1" u="sng" dirty="0" smtClean="0"/>
              <a:t>universal</a:t>
            </a:r>
            <a:r>
              <a:rPr lang="en-ZA" altLang="en-US" sz="3600" b="1" i="1" dirty="0" smtClean="0"/>
              <a:t>”</a:t>
            </a:r>
            <a:endParaRPr lang="en-ZA" altLang="en-US" sz="3600" b="1" i="1" dirty="0"/>
          </a:p>
        </p:txBody>
      </p:sp>
    </p:spTree>
    <p:extLst>
      <p:ext uri="{BB962C8B-B14F-4D97-AF65-F5344CB8AC3E}">
        <p14:creationId xmlns:p14="http://schemas.microsoft.com/office/powerpoint/2010/main" val="4183073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ZA" altLang="en-US" dirty="0" smtClean="0"/>
              <a:t>Pessimist: Pervasiveness</a:t>
            </a:r>
            <a:endParaRPr lang="en-GB" alt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332656"/>
            <a:ext cx="8136904" cy="4968552"/>
          </a:xfrm>
        </p:spPr>
        <p:txBody>
          <a:bodyPr>
            <a:normAutofit fontScale="92500"/>
          </a:bodyPr>
          <a:lstStyle/>
          <a:p>
            <a:pPr marL="0" indent="0" algn="ctr" eaLnBrk="1" hangingPunct="1">
              <a:buNone/>
            </a:pPr>
            <a:r>
              <a:rPr lang="en-ZA" altLang="en-US" sz="40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Good and Bad things in life</a:t>
            </a:r>
          </a:p>
          <a:p>
            <a:pPr marL="0" indent="0" algn="ctr" eaLnBrk="1" hangingPunct="1">
              <a:buNone/>
            </a:pPr>
            <a:endParaRPr lang="en-ZA" altLang="en-US" sz="3600" b="1" dirty="0" smtClean="0">
              <a:ln w="1905"/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742950" indent="-742950" algn="ctr" eaLnBrk="1" hangingPunct="1">
              <a:buFont typeface="+mj-lt"/>
              <a:buAutoNum type="arabicPeriod"/>
            </a:pPr>
            <a:r>
              <a:rPr lang="en-ZA" altLang="en-US" sz="3600" dirty="0" smtClean="0"/>
              <a:t>Where does </a:t>
            </a:r>
            <a:r>
              <a:rPr lang="en-ZA" altLang="en-US" sz="3600" b="1" dirty="0" smtClean="0"/>
              <a:t>bad things </a:t>
            </a:r>
            <a:r>
              <a:rPr lang="en-ZA" altLang="en-US" sz="3600" dirty="0" smtClean="0"/>
              <a:t>happen  in my life?</a:t>
            </a:r>
          </a:p>
          <a:p>
            <a:pPr marL="0" indent="0" algn="ctr">
              <a:buNone/>
            </a:pPr>
            <a:r>
              <a:rPr lang="en-ZA" altLang="en-US" sz="3600" b="1" i="1" dirty="0" smtClean="0"/>
              <a:t>“Bad things are </a:t>
            </a:r>
            <a:r>
              <a:rPr lang="en-ZA" altLang="en-US" sz="3600" b="1" i="1" dirty="0"/>
              <a:t>everywhere</a:t>
            </a:r>
            <a:r>
              <a:rPr lang="en-ZA" altLang="en-US" sz="3600" b="1" i="1" dirty="0" smtClean="0"/>
              <a:t>, it’s </a:t>
            </a:r>
            <a:r>
              <a:rPr lang="en-ZA" altLang="en-US" sz="3600" b="1" i="1" u="sng" dirty="0" smtClean="0"/>
              <a:t>universal</a:t>
            </a:r>
            <a:r>
              <a:rPr lang="en-ZA" altLang="en-US" sz="3600" b="1" i="1" dirty="0" smtClean="0"/>
              <a:t>”</a:t>
            </a:r>
          </a:p>
          <a:p>
            <a:pPr marL="742950" indent="-742950" algn="ctr">
              <a:buFont typeface="+mj-lt"/>
              <a:buAutoNum type="arabicPeriod" startAt="2"/>
            </a:pPr>
            <a:r>
              <a:rPr lang="en-ZA" altLang="en-US" sz="3600" dirty="0"/>
              <a:t>Where does </a:t>
            </a:r>
            <a:r>
              <a:rPr lang="en-ZA" altLang="en-US" sz="3600" b="1" dirty="0" smtClean="0"/>
              <a:t>good things </a:t>
            </a:r>
            <a:r>
              <a:rPr lang="en-ZA" altLang="en-US" sz="3600" dirty="0"/>
              <a:t>happen  in my life?</a:t>
            </a:r>
            <a:endParaRPr lang="en-ZA" altLang="en-US" sz="3600" dirty="0" smtClean="0"/>
          </a:p>
          <a:p>
            <a:pPr marL="0" indent="0" algn="ctr">
              <a:buNone/>
            </a:pPr>
            <a:r>
              <a:rPr lang="en-ZA" altLang="en-US" sz="3600" b="1" i="1" dirty="0" smtClean="0"/>
              <a:t>“Good things are only in this, it’s </a:t>
            </a:r>
            <a:r>
              <a:rPr lang="en-ZA" altLang="en-US" sz="3600" b="1" i="1" u="sng" dirty="0"/>
              <a:t>specific</a:t>
            </a:r>
            <a:r>
              <a:rPr lang="en-ZA" altLang="en-US" sz="3600" b="1" i="1" dirty="0" smtClean="0"/>
              <a:t>”</a:t>
            </a:r>
            <a:endParaRPr lang="en-ZA" altLang="en-US" sz="3600" b="1" i="1" dirty="0"/>
          </a:p>
        </p:txBody>
      </p:sp>
    </p:spTree>
    <p:extLst>
      <p:ext uri="{BB962C8B-B14F-4D97-AF65-F5344CB8AC3E}">
        <p14:creationId xmlns:p14="http://schemas.microsoft.com/office/powerpoint/2010/main" val="2193952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ZA" altLang="en-US" dirty="0" smtClean="0"/>
              <a:t>Optimist: Personalization </a:t>
            </a:r>
            <a:endParaRPr lang="en-GB" alt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332656"/>
            <a:ext cx="8136904" cy="5400600"/>
          </a:xfrm>
        </p:spPr>
        <p:txBody>
          <a:bodyPr>
            <a:normAutofit fontScale="92500" lnSpcReduction="10000"/>
          </a:bodyPr>
          <a:lstStyle/>
          <a:p>
            <a:pPr marL="0" indent="0" algn="ctr" eaLnBrk="1" hangingPunct="1">
              <a:buNone/>
            </a:pPr>
            <a:r>
              <a:rPr lang="en-ZA" altLang="en-US" sz="40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Good and Bad things in life</a:t>
            </a:r>
          </a:p>
          <a:p>
            <a:pPr marL="0" indent="0" algn="ctr" eaLnBrk="1" hangingPunct="1">
              <a:buNone/>
            </a:pPr>
            <a:endParaRPr lang="en-ZA" altLang="en-US" sz="3600" b="1" dirty="0" smtClean="0">
              <a:ln w="1905"/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742950" indent="-742950" algn="ctr">
              <a:buFont typeface="+mj-lt"/>
              <a:buAutoNum type="arabicPeriod"/>
            </a:pPr>
            <a:r>
              <a:rPr lang="en-ZA" altLang="en-US" sz="3600" dirty="0"/>
              <a:t>How do I contribute to </a:t>
            </a:r>
            <a:r>
              <a:rPr lang="en-ZA" altLang="en-US" sz="3600" b="1" dirty="0"/>
              <a:t>bad things </a:t>
            </a:r>
            <a:r>
              <a:rPr lang="en-ZA" altLang="en-US" sz="3600" dirty="0"/>
              <a:t>in my life?</a:t>
            </a:r>
          </a:p>
          <a:p>
            <a:pPr marL="0" indent="0" algn="ctr" eaLnBrk="1" hangingPunct="1">
              <a:buNone/>
            </a:pPr>
            <a:r>
              <a:rPr lang="en-ZA" altLang="en-US" sz="3600" b="1" i="1" dirty="0" smtClean="0"/>
              <a:t>“I am not the only cause of bad things in my life, it’s also </a:t>
            </a:r>
            <a:r>
              <a:rPr lang="en-ZA" altLang="en-US" sz="3600" b="1" i="1" u="sng" dirty="0" smtClean="0"/>
              <a:t>external</a:t>
            </a:r>
            <a:r>
              <a:rPr lang="en-ZA" altLang="en-US" sz="3600" b="1" i="1" dirty="0" smtClean="0"/>
              <a:t>”</a:t>
            </a:r>
          </a:p>
          <a:p>
            <a:pPr marL="742950" indent="-742950" algn="ctr">
              <a:buFont typeface="+mj-lt"/>
              <a:buAutoNum type="arabicPeriod"/>
            </a:pPr>
            <a:r>
              <a:rPr lang="en-ZA" altLang="en-US" sz="3600" dirty="0"/>
              <a:t>How do I contribute to </a:t>
            </a:r>
            <a:r>
              <a:rPr lang="en-ZA" altLang="en-US" sz="3600" b="1" dirty="0" smtClean="0"/>
              <a:t>good things </a:t>
            </a:r>
            <a:r>
              <a:rPr lang="en-ZA" altLang="en-US" sz="3600" dirty="0"/>
              <a:t>in my life?</a:t>
            </a:r>
          </a:p>
          <a:p>
            <a:pPr marL="0" indent="0" algn="ctr">
              <a:buNone/>
            </a:pPr>
            <a:r>
              <a:rPr lang="en-ZA" altLang="en-US" sz="3600" b="1" i="1" dirty="0"/>
              <a:t>“I am </a:t>
            </a:r>
            <a:r>
              <a:rPr lang="en-ZA" altLang="en-US" sz="3600" b="1" i="1" dirty="0" smtClean="0"/>
              <a:t>the major cause of good </a:t>
            </a:r>
            <a:r>
              <a:rPr lang="en-ZA" altLang="en-US" sz="3600" b="1" i="1" dirty="0"/>
              <a:t>things in my life, </a:t>
            </a:r>
            <a:r>
              <a:rPr lang="en-ZA" altLang="en-US" sz="3600" b="1" i="1" dirty="0" smtClean="0"/>
              <a:t>it’s </a:t>
            </a:r>
            <a:r>
              <a:rPr lang="en-ZA" altLang="en-US" sz="3600" b="1" i="1" u="sng" dirty="0" smtClean="0"/>
              <a:t>internal</a:t>
            </a:r>
            <a:r>
              <a:rPr lang="en-ZA" altLang="en-US" sz="3600" b="1" i="1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33788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ZA" altLang="en-US" dirty="0" smtClean="0"/>
              <a:t>Pessimist: Personalization </a:t>
            </a:r>
            <a:endParaRPr lang="en-GB" alt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332656"/>
            <a:ext cx="8136904" cy="5400600"/>
          </a:xfrm>
        </p:spPr>
        <p:txBody>
          <a:bodyPr>
            <a:normAutofit fontScale="92500" lnSpcReduction="10000"/>
          </a:bodyPr>
          <a:lstStyle/>
          <a:p>
            <a:pPr marL="0" indent="0" algn="ctr" eaLnBrk="1" hangingPunct="1">
              <a:buNone/>
            </a:pPr>
            <a:r>
              <a:rPr lang="en-ZA" altLang="en-US" sz="40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Good and Bad things in life</a:t>
            </a:r>
          </a:p>
          <a:p>
            <a:pPr marL="0" indent="0" algn="ctr" eaLnBrk="1" hangingPunct="1">
              <a:buNone/>
            </a:pPr>
            <a:endParaRPr lang="en-ZA" altLang="en-US" sz="3600" b="1" dirty="0" smtClean="0">
              <a:ln w="1905"/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742950" indent="-742950" algn="ctr">
              <a:buFont typeface="+mj-lt"/>
              <a:buAutoNum type="arabicPeriod"/>
            </a:pPr>
            <a:r>
              <a:rPr lang="en-ZA" altLang="en-US" sz="3600" dirty="0"/>
              <a:t>How do I contribute to </a:t>
            </a:r>
            <a:r>
              <a:rPr lang="en-ZA" altLang="en-US" sz="3600" b="1" dirty="0"/>
              <a:t>bad things </a:t>
            </a:r>
            <a:r>
              <a:rPr lang="en-ZA" altLang="en-US" sz="3600" dirty="0"/>
              <a:t>in my life?</a:t>
            </a:r>
          </a:p>
          <a:p>
            <a:pPr marL="0" indent="0" algn="ctr" eaLnBrk="1" hangingPunct="1">
              <a:buNone/>
            </a:pPr>
            <a:r>
              <a:rPr lang="en-ZA" altLang="en-US" sz="3600" b="1" i="1" dirty="0" smtClean="0"/>
              <a:t>“I am the major cause of bad things in my life, it’s </a:t>
            </a:r>
            <a:r>
              <a:rPr lang="en-ZA" altLang="en-US" sz="3600" b="1" i="1" u="sng" dirty="0" smtClean="0"/>
              <a:t>internal</a:t>
            </a:r>
            <a:r>
              <a:rPr lang="en-ZA" altLang="en-US" sz="3600" b="1" i="1" dirty="0" smtClean="0"/>
              <a:t>”</a:t>
            </a:r>
          </a:p>
          <a:p>
            <a:pPr marL="742950" indent="-742950" algn="ctr">
              <a:buFont typeface="+mj-lt"/>
              <a:buAutoNum type="arabicPeriod"/>
            </a:pPr>
            <a:r>
              <a:rPr lang="en-ZA" altLang="en-US" sz="3600" dirty="0"/>
              <a:t>How do I contribute to </a:t>
            </a:r>
            <a:r>
              <a:rPr lang="en-ZA" altLang="en-US" sz="3600" b="1" dirty="0" smtClean="0"/>
              <a:t>good things </a:t>
            </a:r>
            <a:r>
              <a:rPr lang="en-ZA" altLang="en-US" sz="3600" dirty="0"/>
              <a:t>in my life?</a:t>
            </a:r>
          </a:p>
          <a:p>
            <a:pPr marL="0" indent="0" algn="ctr">
              <a:buNone/>
            </a:pPr>
            <a:r>
              <a:rPr lang="en-ZA" altLang="en-US" sz="3600" b="1" i="1" dirty="0"/>
              <a:t>“I am </a:t>
            </a:r>
            <a:r>
              <a:rPr lang="en-ZA" altLang="en-US" sz="3600" b="1" i="1" dirty="0" smtClean="0"/>
              <a:t>not the major cause of good </a:t>
            </a:r>
            <a:r>
              <a:rPr lang="en-ZA" altLang="en-US" sz="3600" b="1" i="1" dirty="0"/>
              <a:t>things in my life, </a:t>
            </a:r>
            <a:r>
              <a:rPr lang="en-ZA" altLang="en-US" sz="3600" b="1" i="1" dirty="0" smtClean="0"/>
              <a:t>it’s </a:t>
            </a:r>
            <a:r>
              <a:rPr lang="en-ZA" altLang="en-US" sz="3600" b="1" i="1" u="sng" dirty="0" smtClean="0"/>
              <a:t>external</a:t>
            </a:r>
            <a:r>
              <a:rPr lang="en-ZA" altLang="en-US" sz="3600" b="1" i="1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01913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ZA" altLang="en-US" dirty="0" smtClean="0"/>
              <a:t>Permanence (Time)</a:t>
            </a:r>
            <a:endParaRPr lang="en-GB" altLang="en-US" dirty="0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548680"/>
            <a:ext cx="8229600" cy="4543425"/>
          </a:xfrm>
        </p:spPr>
        <p:txBody>
          <a:bodyPr>
            <a:normAutofit/>
          </a:bodyPr>
          <a:lstStyle/>
          <a:p>
            <a:pPr marL="609600" indent="-609600" algn="ctr">
              <a:buNone/>
            </a:pPr>
            <a:r>
              <a:rPr lang="en-ZA" altLang="en-US" sz="40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Temporary vs Permanent</a:t>
            </a:r>
            <a:endParaRPr lang="en-ZA" altLang="en-US" sz="3200" b="1" dirty="0">
              <a:ln w="1905"/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609600" indent="-609600" algn="ctr">
              <a:buNone/>
            </a:pPr>
            <a:endParaRPr lang="en-ZA" altLang="en-US" sz="3200" dirty="0" smtClean="0"/>
          </a:p>
          <a:p>
            <a:pPr marL="609600" indent="-609600" algn="ctr" eaLnBrk="1" hangingPunct="1"/>
            <a:r>
              <a:rPr lang="en-ZA" altLang="en-US" sz="3200" b="1" dirty="0" smtClean="0"/>
              <a:t>Optimist</a:t>
            </a:r>
            <a:r>
              <a:rPr lang="en-ZA" altLang="en-US" sz="3200" dirty="0" smtClean="0"/>
              <a:t>: “</a:t>
            </a:r>
            <a:r>
              <a:rPr lang="en-ZA" altLang="en-US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Good</a:t>
            </a:r>
            <a:r>
              <a:rPr lang="en-ZA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altLang="en-US" sz="3200" dirty="0" smtClean="0"/>
              <a:t>things are </a:t>
            </a:r>
            <a:r>
              <a:rPr lang="en-ZA" altLang="en-US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forever</a:t>
            </a:r>
            <a:r>
              <a:rPr lang="en-ZA" altLang="en-US" sz="3200" dirty="0" smtClean="0"/>
              <a:t>” and “</a:t>
            </a:r>
            <a:r>
              <a:rPr lang="en-ZA" altLang="en-US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Bad</a:t>
            </a:r>
            <a:r>
              <a:rPr lang="en-ZA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altLang="en-US" sz="3200" dirty="0" smtClean="0"/>
              <a:t>things are only </a:t>
            </a:r>
            <a:r>
              <a:rPr lang="en-ZA" altLang="en-US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temporary</a:t>
            </a:r>
            <a:r>
              <a:rPr lang="en-ZA" altLang="en-US" sz="3200" dirty="0" smtClean="0"/>
              <a:t>”	</a:t>
            </a:r>
          </a:p>
          <a:p>
            <a:pPr marL="609600" indent="-609600" algn="ctr" eaLnBrk="1" hangingPunct="1"/>
            <a:endParaRPr lang="en-ZA" altLang="en-US" sz="3200" dirty="0" smtClean="0"/>
          </a:p>
          <a:p>
            <a:pPr marL="609600" indent="-609600" algn="ctr" eaLnBrk="1" hangingPunct="1"/>
            <a:r>
              <a:rPr lang="en-ZA" altLang="en-US" sz="3200" b="1" dirty="0" smtClean="0"/>
              <a:t>Pessimist</a:t>
            </a:r>
            <a:r>
              <a:rPr lang="en-ZA" altLang="en-US" sz="3200" dirty="0" smtClean="0"/>
              <a:t>: “</a:t>
            </a:r>
            <a:r>
              <a:rPr lang="en-ZA" altLang="en-US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Good</a:t>
            </a:r>
            <a:r>
              <a:rPr lang="en-ZA" altLang="en-US" sz="3200" dirty="0" smtClean="0"/>
              <a:t> things are </a:t>
            </a:r>
            <a:r>
              <a:rPr lang="en-ZA" altLang="en-US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temporary</a:t>
            </a:r>
            <a:r>
              <a:rPr lang="en-ZA" altLang="en-US" sz="3200" dirty="0" smtClean="0"/>
              <a:t>” and “</a:t>
            </a:r>
            <a:r>
              <a:rPr lang="en-ZA" altLang="en-US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Bad</a:t>
            </a:r>
            <a:r>
              <a:rPr lang="en-ZA" altLang="en-US" sz="3200" dirty="0" smtClean="0"/>
              <a:t> things are </a:t>
            </a:r>
            <a:r>
              <a:rPr lang="en-ZA" altLang="en-US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forever</a:t>
            </a:r>
            <a:r>
              <a:rPr lang="en-ZA" altLang="en-US" sz="3200" dirty="0" smtClean="0"/>
              <a:t>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ZA" altLang="en-US" dirty="0"/>
              <a:t>Permanence (Time)</a:t>
            </a:r>
            <a:endParaRPr lang="en-GB" altLang="en-US" dirty="0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548680"/>
            <a:ext cx="8507413" cy="4543425"/>
          </a:xfrm>
        </p:spPr>
        <p:txBody>
          <a:bodyPr>
            <a:normAutofit/>
          </a:bodyPr>
          <a:lstStyle/>
          <a:p>
            <a:pPr marL="609600" indent="-609600">
              <a:lnSpc>
                <a:spcPct val="90000"/>
              </a:lnSpc>
              <a:buNone/>
            </a:pPr>
            <a:r>
              <a:rPr lang="en-ZA" altLang="en-US" sz="40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PmB score</a:t>
            </a:r>
            <a:endParaRPr lang="en-ZA" altLang="en-US" sz="3200" b="1" dirty="0">
              <a:ln w="1905"/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355600" indent="-355600">
              <a:lnSpc>
                <a:spcPct val="90000"/>
              </a:lnSpc>
            </a:pPr>
            <a:r>
              <a:rPr lang="en-ZA" altLang="en-US" sz="3200" dirty="0" smtClean="0"/>
              <a:t>0 </a:t>
            </a:r>
            <a:r>
              <a:rPr lang="en-ZA" altLang="en-US" sz="3200" dirty="0" smtClean="0"/>
              <a:t>- </a:t>
            </a:r>
            <a:r>
              <a:rPr lang="en-ZA" altLang="en-US" sz="3200" dirty="0" smtClean="0"/>
              <a:t>4 Optimistic </a:t>
            </a:r>
          </a:p>
          <a:p>
            <a:pPr>
              <a:lnSpc>
                <a:spcPct val="90000"/>
              </a:lnSpc>
            </a:pPr>
            <a:r>
              <a:rPr lang="en-ZA" altLang="en-US" sz="3200" dirty="0" smtClean="0"/>
              <a:t>5 - 8 Pessimistic</a:t>
            </a:r>
          </a:p>
          <a:p>
            <a:pPr marL="609600" indent="-609600">
              <a:lnSpc>
                <a:spcPct val="90000"/>
              </a:lnSpc>
              <a:buNone/>
            </a:pPr>
            <a:endParaRPr lang="en-ZA" altLang="en-US" sz="4000" b="1" dirty="0" smtClean="0">
              <a:ln w="1905"/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609600" indent="-609600">
              <a:lnSpc>
                <a:spcPct val="90000"/>
              </a:lnSpc>
              <a:buNone/>
            </a:pPr>
            <a:r>
              <a:rPr lang="en-ZA" altLang="en-US" sz="40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PmG </a:t>
            </a:r>
            <a:r>
              <a:rPr lang="en-ZA" altLang="en-US" sz="4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score</a:t>
            </a:r>
            <a:endParaRPr lang="en-ZA" altLang="en-US" sz="3200" b="1" dirty="0">
              <a:ln w="1905"/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355600" indent="-355600">
              <a:lnSpc>
                <a:spcPct val="90000"/>
              </a:lnSpc>
            </a:pPr>
            <a:r>
              <a:rPr lang="en-ZA" altLang="en-US" sz="3200" dirty="0" smtClean="0"/>
              <a:t>4 - 8 </a:t>
            </a:r>
            <a:r>
              <a:rPr lang="en-ZA" altLang="en-US" sz="3200" dirty="0"/>
              <a:t>Optimistic </a:t>
            </a:r>
          </a:p>
          <a:p>
            <a:pPr>
              <a:lnSpc>
                <a:spcPct val="90000"/>
              </a:lnSpc>
            </a:pPr>
            <a:r>
              <a:rPr lang="en-ZA" altLang="en-US" sz="3200" dirty="0" smtClean="0"/>
              <a:t>0 - 3 Pessimistic</a:t>
            </a:r>
            <a:endParaRPr lang="en-ZA" alt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ZA" altLang="en-US" dirty="0" smtClean="0"/>
              <a:t>Pervasiveness (Areas)</a:t>
            </a:r>
            <a:endParaRPr lang="en-GB" altLang="en-US" dirty="0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548680"/>
            <a:ext cx="8229600" cy="4543425"/>
          </a:xfrm>
        </p:spPr>
        <p:txBody>
          <a:bodyPr>
            <a:normAutofit/>
          </a:bodyPr>
          <a:lstStyle/>
          <a:p>
            <a:pPr marL="609600" indent="-609600" algn="ctr">
              <a:buNone/>
            </a:pPr>
            <a:r>
              <a:rPr lang="en-ZA" altLang="en-US" sz="40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Specific vs Universal</a:t>
            </a:r>
            <a:endParaRPr lang="en-ZA" altLang="en-US" sz="3200" b="1" dirty="0">
              <a:ln w="1905"/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609600" indent="-609600" algn="ctr">
              <a:buNone/>
            </a:pPr>
            <a:endParaRPr lang="en-ZA" altLang="en-US" sz="3200" dirty="0" smtClean="0"/>
          </a:p>
          <a:p>
            <a:pPr marL="609600" indent="-609600" algn="ctr" eaLnBrk="1" hangingPunct="1"/>
            <a:r>
              <a:rPr lang="en-ZA" altLang="en-US" sz="3200" b="1" dirty="0" smtClean="0"/>
              <a:t>Optimist</a:t>
            </a:r>
            <a:r>
              <a:rPr lang="en-ZA" altLang="en-US" sz="3200" dirty="0" smtClean="0"/>
              <a:t>: “</a:t>
            </a:r>
            <a:r>
              <a:rPr lang="en-ZA" altLang="en-US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Good</a:t>
            </a:r>
            <a:r>
              <a:rPr lang="en-ZA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altLang="en-US" sz="3200" dirty="0" smtClean="0"/>
              <a:t>things are </a:t>
            </a:r>
            <a:r>
              <a:rPr lang="en-ZA" altLang="en-US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everywhere</a:t>
            </a:r>
            <a:r>
              <a:rPr lang="en-ZA" altLang="en-US" sz="3200" dirty="0" smtClean="0"/>
              <a:t>” </a:t>
            </a:r>
            <a:r>
              <a:rPr lang="en-ZA" altLang="en-US" sz="3200" dirty="0" smtClean="0"/>
              <a:t>and “</a:t>
            </a:r>
            <a:r>
              <a:rPr lang="en-ZA" altLang="en-US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Bad</a:t>
            </a:r>
            <a:r>
              <a:rPr lang="en-ZA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altLang="en-US" sz="3200" dirty="0" smtClean="0"/>
              <a:t>things are </a:t>
            </a:r>
            <a:r>
              <a:rPr lang="en-ZA" altLang="en-US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only </a:t>
            </a:r>
            <a:r>
              <a:rPr lang="en-ZA" altLang="en-US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this</a:t>
            </a:r>
            <a:r>
              <a:rPr lang="en-ZA" altLang="en-US" sz="3200" dirty="0" smtClean="0"/>
              <a:t>”</a:t>
            </a:r>
            <a:r>
              <a:rPr lang="en-ZA" altLang="en-US" sz="3200" dirty="0" smtClean="0"/>
              <a:t>	</a:t>
            </a:r>
          </a:p>
          <a:p>
            <a:pPr marL="609600" indent="-609600" algn="ctr" eaLnBrk="1" hangingPunct="1"/>
            <a:endParaRPr lang="en-ZA" altLang="en-US" sz="3200" dirty="0" smtClean="0"/>
          </a:p>
          <a:p>
            <a:pPr marL="609600" indent="-609600" algn="ctr" eaLnBrk="1" hangingPunct="1"/>
            <a:r>
              <a:rPr lang="en-ZA" altLang="en-US" sz="3200" b="1" dirty="0" smtClean="0"/>
              <a:t>Pessimist</a:t>
            </a:r>
            <a:r>
              <a:rPr lang="en-ZA" altLang="en-US" sz="3200" dirty="0" smtClean="0"/>
              <a:t>: “</a:t>
            </a:r>
            <a:r>
              <a:rPr lang="en-ZA" altLang="en-US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Good</a:t>
            </a:r>
            <a:r>
              <a:rPr lang="en-ZA" altLang="en-US" sz="3200" dirty="0" smtClean="0"/>
              <a:t> things are </a:t>
            </a:r>
            <a:r>
              <a:rPr lang="en-ZA" altLang="en-US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only in this</a:t>
            </a:r>
            <a:r>
              <a:rPr lang="en-ZA" altLang="en-US" sz="3200" dirty="0" smtClean="0"/>
              <a:t>” </a:t>
            </a:r>
            <a:r>
              <a:rPr lang="en-ZA" altLang="en-US" sz="3200" dirty="0" smtClean="0"/>
              <a:t>and “</a:t>
            </a:r>
            <a:r>
              <a:rPr lang="en-ZA" altLang="en-US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Bad</a:t>
            </a:r>
            <a:r>
              <a:rPr lang="en-ZA" altLang="en-US" sz="3200" dirty="0" smtClean="0"/>
              <a:t> things are </a:t>
            </a:r>
            <a:r>
              <a:rPr lang="en-ZA" altLang="en-US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everywhere</a:t>
            </a:r>
            <a:r>
              <a:rPr lang="en-ZA" altLang="en-US" sz="3200" dirty="0" smtClean="0"/>
              <a:t>”</a:t>
            </a:r>
            <a:endParaRPr lang="en-ZA" alt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534810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ZA" altLang="en-US" dirty="0"/>
              <a:t>Pervasiveness (Areas)</a:t>
            </a:r>
            <a:endParaRPr lang="en-GB" altLang="en-US" dirty="0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548680"/>
            <a:ext cx="8507413" cy="4543425"/>
          </a:xfrm>
        </p:spPr>
        <p:txBody>
          <a:bodyPr>
            <a:normAutofit/>
          </a:bodyPr>
          <a:lstStyle/>
          <a:p>
            <a:pPr marL="609600" indent="-609600">
              <a:lnSpc>
                <a:spcPct val="90000"/>
              </a:lnSpc>
              <a:buNone/>
            </a:pPr>
            <a:r>
              <a:rPr lang="en-ZA" altLang="en-US" sz="40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PvB score</a:t>
            </a:r>
            <a:endParaRPr lang="en-ZA" altLang="en-US" sz="3200" b="1" dirty="0">
              <a:ln w="1905"/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355600" indent="-355600">
              <a:lnSpc>
                <a:spcPct val="90000"/>
              </a:lnSpc>
            </a:pPr>
            <a:r>
              <a:rPr lang="en-ZA" altLang="en-US" sz="3200" dirty="0" smtClean="0"/>
              <a:t>0 </a:t>
            </a:r>
            <a:r>
              <a:rPr lang="en-ZA" altLang="en-US" sz="3200" dirty="0" smtClean="0"/>
              <a:t>- </a:t>
            </a:r>
            <a:r>
              <a:rPr lang="en-ZA" altLang="en-US" sz="3200" dirty="0" smtClean="0"/>
              <a:t>4 Optimistic </a:t>
            </a:r>
          </a:p>
          <a:p>
            <a:pPr>
              <a:lnSpc>
                <a:spcPct val="90000"/>
              </a:lnSpc>
            </a:pPr>
            <a:r>
              <a:rPr lang="en-ZA" altLang="en-US" sz="3200" dirty="0" smtClean="0"/>
              <a:t>5 - 8 Pessimistic</a:t>
            </a:r>
          </a:p>
          <a:p>
            <a:pPr marL="609600" indent="-609600">
              <a:lnSpc>
                <a:spcPct val="90000"/>
              </a:lnSpc>
              <a:buNone/>
            </a:pPr>
            <a:endParaRPr lang="en-ZA" altLang="en-US" sz="4000" b="1" dirty="0" smtClean="0">
              <a:ln w="1905"/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609600" indent="-609600">
              <a:lnSpc>
                <a:spcPct val="90000"/>
              </a:lnSpc>
              <a:buNone/>
            </a:pPr>
            <a:r>
              <a:rPr lang="en-ZA" altLang="en-US" sz="40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PvG </a:t>
            </a:r>
            <a:r>
              <a:rPr lang="en-ZA" altLang="en-US" sz="4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score</a:t>
            </a:r>
            <a:endParaRPr lang="en-ZA" altLang="en-US" sz="3200" b="1" dirty="0">
              <a:ln w="1905"/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355600" indent="-355600">
              <a:lnSpc>
                <a:spcPct val="90000"/>
              </a:lnSpc>
            </a:pPr>
            <a:r>
              <a:rPr lang="en-ZA" altLang="en-US" sz="3200" dirty="0" smtClean="0"/>
              <a:t>4 - 8 </a:t>
            </a:r>
            <a:r>
              <a:rPr lang="en-ZA" altLang="en-US" sz="3200" dirty="0"/>
              <a:t>Optimistic </a:t>
            </a:r>
          </a:p>
          <a:p>
            <a:pPr>
              <a:lnSpc>
                <a:spcPct val="90000"/>
              </a:lnSpc>
            </a:pPr>
            <a:r>
              <a:rPr lang="en-ZA" altLang="en-US" sz="3200" dirty="0" smtClean="0"/>
              <a:t>0 - 3 Pessimistic</a:t>
            </a:r>
            <a:endParaRPr lang="en-ZA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483368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ZA" altLang="en-US" dirty="0" smtClean="0"/>
              <a:t>Personalization (Self)</a:t>
            </a:r>
            <a:endParaRPr lang="en-GB" altLang="en-US" dirty="0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548680"/>
            <a:ext cx="8229600" cy="4543425"/>
          </a:xfrm>
        </p:spPr>
        <p:txBody>
          <a:bodyPr>
            <a:normAutofit/>
          </a:bodyPr>
          <a:lstStyle/>
          <a:p>
            <a:pPr marL="609600" indent="-609600" algn="ctr">
              <a:buNone/>
            </a:pPr>
            <a:r>
              <a:rPr lang="en-ZA" altLang="en-US" sz="40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Internal vs External</a:t>
            </a:r>
            <a:endParaRPr lang="en-ZA" altLang="en-US" sz="3200" b="1" dirty="0">
              <a:ln w="1905"/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609600" indent="-609600" algn="ctr">
              <a:buNone/>
            </a:pPr>
            <a:endParaRPr lang="en-ZA" altLang="en-US" sz="3200" dirty="0" smtClean="0"/>
          </a:p>
          <a:p>
            <a:pPr marL="609600" indent="-609600" algn="ctr"/>
            <a:r>
              <a:rPr lang="en-ZA" altLang="en-US" sz="3200" b="1" dirty="0" smtClean="0"/>
              <a:t>Optimist</a:t>
            </a:r>
            <a:r>
              <a:rPr lang="en-ZA" altLang="en-US" sz="3200" dirty="0" smtClean="0"/>
              <a:t>: “I am the cause of  </a:t>
            </a:r>
            <a:r>
              <a:rPr lang="en-ZA" altLang="en-US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good things”</a:t>
            </a:r>
            <a:r>
              <a:rPr lang="en-ZA" altLang="en-US" sz="3200" dirty="0"/>
              <a:t> </a:t>
            </a:r>
            <a:r>
              <a:rPr lang="en-ZA" altLang="en-US" sz="3200" dirty="0" smtClean="0"/>
              <a:t>and </a:t>
            </a:r>
            <a:r>
              <a:rPr lang="en-ZA" altLang="en-US" sz="3200" dirty="0"/>
              <a:t>“I am </a:t>
            </a:r>
            <a:r>
              <a:rPr lang="en-ZA" altLang="en-US" sz="3200" dirty="0" smtClean="0"/>
              <a:t>not the only cause </a:t>
            </a:r>
            <a:r>
              <a:rPr lang="en-ZA" altLang="en-US" sz="3200" dirty="0"/>
              <a:t>of  </a:t>
            </a:r>
            <a:r>
              <a:rPr lang="en-ZA" altLang="en-US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bad </a:t>
            </a:r>
            <a:r>
              <a:rPr lang="en-ZA" alt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things”</a:t>
            </a:r>
            <a:endParaRPr lang="en-ZA" altLang="en-US" sz="3200" dirty="0" smtClean="0"/>
          </a:p>
          <a:p>
            <a:pPr marL="609600" indent="-609600" algn="ctr" eaLnBrk="1" hangingPunct="1"/>
            <a:endParaRPr lang="en-ZA" altLang="en-US" sz="3200" dirty="0" smtClean="0"/>
          </a:p>
          <a:p>
            <a:pPr marL="609600" indent="-609600" algn="ctr"/>
            <a:r>
              <a:rPr lang="en-ZA" altLang="en-US" sz="3200" b="1" dirty="0" smtClean="0"/>
              <a:t>Pessimist</a:t>
            </a:r>
            <a:r>
              <a:rPr lang="en-ZA" altLang="en-US" sz="3200" dirty="0" smtClean="0"/>
              <a:t>: </a:t>
            </a:r>
            <a:r>
              <a:rPr lang="en-ZA" altLang="en-US" sz="3200" dirty="0"/>
              <a:t>“I am </a:t>
            </a:r>
            <a:r>
              <a:rPr lang="en-ZA" altLang="en-US" sz="3200" dirty="0" smtClean="0"/>
              <a:t>not the </a:t>
            </a:r>
            <a:r>
              <a:rPr lang="en-ZA" altLang="en-US" sz="3200" dirty="0"/>
              <a:t>cause of  </a:t>
            </a:r>
            <a:r>
              <a:rPr lang="en-ZA" alt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good things”</a:t>
            </a:r>
            <a:r>
              <a:rPr lang="en-ZA" altLang="en-US" sz="3200" dirty="0"/>
              <a:t> and “I am </a:t>
            </a:r>
            <a:r>
              <a:rPr lang="en-ZA" altLang="en-US" sz="3200" dirty="0" smtClean="0"/>
              <a:t>the major cause </a:t>
            </a:r>
            <a:r>
              <a:rPr lang="en-ZA" altLang="en-US" sz="3200" dirty="0"/>
              <a:t>of  </a:t>
            </a:r>
            <a:r>
              <a:rPr lang="en-ZA" alt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bad things”</a:t>
            </a:r>
            <a:endParaRPr lang="en-ZA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479905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ZA" altLang="en-US" dirty="0"/>
              <a:t>Personalization (Self)</a:t>
            </a:r>
            <a:endParaRPr lang="en-GB" altLang="en-US" dirty="0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548680"/>
            <a:ext cx="8507413" cy="4543425"/>
          </a:xfrm>
        </p:spPr>
        <p:txBody>
          <a:bodyPr>
            <a:normAutofit/>
          </a:bodyPr>
          <a:lstStyle/>
          <a:p>
            <a:pPr marL="609600" indent="-609600">
              <a:lnSpc>
                <a:spcPct val="90000"/>
              </a:lnSpc>
              <a:buNone/>
            </a:pPr>
            <a:r>
              <a:rPr lang="en-ZA" altLang="en-US" sz="40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PsB score</a:t>
            </a:r>
            <a:endParaRPr lang="en-ZA" altLang="en-US" sz="3200" b="1" dirty="0">
              <a:ln w="1905"/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355600" indent="-355600">
              <a:lnSpc>
                <a:spcPct val="90000"/>
              </a:lnSpc>
            </a:pPr>
            <a:r>
              <a:rPr lang="en-ZA" altLang="en-US" sz="3200" dirty="0" smtClean="0"/>
              <a:t>0 </a:t>
            </a:r>
            <a:r>
              <a:rPr lang="en-ZA" altLang="en-US" sz="3200" dirty="0" smtClean="0"/>
              <a:t>- </a:t>
            </a:r>
            <a:r>
              <a:rPr lang="en-ZA" altLang="en-US" sz="3200" dirty="0" smtClean="0"/>
              <a:t>4 Optimistic </a:t>
            </a:r>
          </a:p>
          <a:p>
            <a:pPr>
              <a:lnSpc>
                <a:spcPct val="90000"/>
              </a:lnSpc>
            </a:pPr>
            <a:r>
              <a:rPr lang="en-ZA" altLang="en-US" sz="3200" dirty="0" smtClean="0"/>
              <a:t>5 - 8 Pessimistic</a:t>
            </a:r>
          </a:p>
          <a:p>
            <a:pPr marL="609600" indent="-609600">
              <a:lnSpc>
                <a:spcPct val="90000"/>
              </a:lnSpc>
              <a:buNone/>
            </a:pPr>
            <a:endParaRPr lang="en-ZA" altLang="en-US" sz="4000" b="1" dirty="0" smtClean="0">
              <a:ln w="1905"/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609600" indent="-609600">
              <a:lnSpc>
                <a:spcPct val="90000"/>
              </a:lnSpc>
              <a:buNone/>
            </a:pPr>
            <a:r>
              <a:rPr lang="en-ZA" altLang="en-US" sz="40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PsG </a:t>
            </a:r>
            <a:r>
              <a:rPr lang="en-ZA" altLang="en-US" sz="4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score</a:t>
            </a:r>
            <a:endParaRPr lang="en-ZA" altLang="en-US" sz="3200" b="1" dirty="0">
              <a:ln w="1905"/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355600" indent="-355600">
              <a:lnSpc>
                <a:spcPct val="90000"/>
              </a:lnSpc>
            </a:pPr>
            <a:r>
              <a:rPr lang="en-ZA" altLang="en-US" sz="3200" dirty="0" smtClean="0"/>
              <a:t>4 - 8 </a:t>
            </a:r>
            <a:r>
              <a:rPr lang="en-ZA" altLang="en-US" sz="3200" dirty="0"/>
              <a:t>Optimistic </a:t>
            </a:r>
          </a:p>
          <a:p>
            <a:pPr>
              <a:lnSpc>
                <a:spcPct val="90000"/>
              </a:lnSpc>
            </a:pPr>
            <a:r>
              <a:rPr lang="en-ZA" altLang="en-US" sz="3200" dirty="0" smtClean="0"/>
              <a:t>0 - 3 Pessimistic</a:t>
            </a:r>
            <a:endParaRPr lang="en-ZA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79925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ZA" altLang="en-US" dirty="0" smtClean="0"/>
              <a:t>B and G scores</a:t>
            </a:r>
            <a:endParaRPr lang="en-GB" altLang="en-US" dirty="0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548680"/>
            <a:ext cx="8507413" cy="4543425"/>
          </a:xfrm>
        </p:spPr>
        <p:txBody>
          <a:bodyPr>
            <a:normAutofit/>
          </a:bodyPr>
          <a:lstStyle/>
          <a:p>
            <a:pPr marL="609600" indent="-609600">
              <a:lnSpc>
                <a:spcPct val="90000"/>
              </a:lnSpc>
              <a:buNone/>
            </a:pPr>
            <a:r>
              <a:rPr lang="en-ZA" altLang="en-US" sz="40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 score</a:t>
            </a:r>
            <a:endParaRPr lang="en-ZA" altLang="en-US" sz="3200" b="1" dirty="0">
              <a:ln w="1905"/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355600" indent="-355600">
              <a:lnSpc>
                <a:spcPct val="90000"/>
              </a:lnSpc>
            </a:pPr>
            <a:r>
              <a:rPr lang="en-ZA" altLang="en-US" sz="3200" dirty="0"/>
              <a:t>3</a:t>
            </a:r>
            <a:r>
              <a:rPr lang="en-ZA" altLang="en-US" sz="3200" dirty="0" smtClean="0"/>
              <a:t> </a:t>
            </a:r>
            <a:r>
              <a:rPr lang="en-ZA" altLang="en-US" sz="3200" dirty="0" smtClean="0"/>
              <a:t>- </a:t>
            </a:r>
            <a:r>
              <a:rPr lang="en-ZA" altLang="en-US" sz="3200" dirty="0" smtClean="0"/>
              <a:t>11 Optimistic </a:t>
            </a:r>
          </a:p>
          <a:p>
            <a:pPr>
              <a:lnSpc>
                <a:spcPct val="90000"/>
              </a:lnSpc>
            </a:pPr>
            <a:r>
              <a:rPr lang="en-ZA" altLang="en-US" sz="3200" dirty="0" smtClean="0"/>
              <a:t>12+ Pessimistic</a:t>
            </a:r>
          </a:p>
          <a:p>
            <a:pPr marL="609600" indent="-609600">
              <a:lnSpc>
                <a:spcPct val="90000"/>
              </a:lnSpc>
              <a:buNone/>
            </a:pPr>
            <a:endParaRPr lang="en-ZA" altLang="en-US" sz="4000" b="1" dirty="0" smtClean="0">
              <a:ln w="1905"/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609600" indent="-609600">
              <a:lnSpc>
                <a:spcPct val="90000"/>
              </a:lnSpc>
              <a:buNone/>
            </a:pPr>
            <a:r>
              <a:rPr lang="en-ZA" altLang="en-US" sz="40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 </a:t>
            </a:r>
            <a:r>
              <a:rPr lang="en-ZA" altLang="en-US" sz="4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score</a:t>
            </a:r>
            <a:endParaRPr lang="en-ZA" altLang="en-US" sz="3200" b="1" dirty="0">
              <a:ln w="1905"/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355600" indent="-355600">
              <a:lnSpc>
                <a:spcPct val="90000"/>
              </a:lnSpc>
            </a:pPr>
            <a:r>
              <a:rPr lang="en-ZA" altLang="en-US" sz="3200" dirty="0" smtClean="0"/>
              <a:t>14+ </a:t>
            </a:r>
            <a:r>
              <a:rPr lang="en-ZA" altLang="en-US" sz="3200" dirty="0"/>
              <a:t>Optimistic </a:t>
            </a:r>
          </a:p>
          <a:p>
            <a:pPr>
              <a:lnSpc>
                <a:spcPct val="90000"/>
              </a:lnSpc>
            </a:pPr>
            <a:r>
              <a:rPr lang="en-ZA" altLang="en-US" sz="3200" dirty="0" smtClean="0"/>
              <a:t>&lt; 14 Pessimistic</a:t>
            </a:r>
            <a:endParaRPr lang="en-ZA" altLang="en-US" sz="3200" dirty="0"/>
          </a:p>
        </p:txBody>
      </p:sp>
    </p:spTree>
    <p:extLst>
      <p:ext uri="{BB962C8B-B14F-4D97-AF65-F5344CB8AC3E}">
        <p14:creationId xmlns:p14="http://schemas.microsoft.com/office/powerpoint/2010/main" val="4163413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ZA" altLang="en-US" dirty="0" smtClean="0"/>
              <a:t>Overall scores</a:t>
            </a:r>
            <a:endParaRPr lang="en-GB" altLang="en-US" dirty="0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548680"/>
            <a:ext cx="8291389" cy="4543425"/>
          </a:xfrm>
        </p:spPr>
        <p:txBody>
          <a:bodyPr/>
          <a:lstStyle/>
          <a:p>
            <a:pPr marL="609600" lvl="0" indent="-609600">
              <a:lnSpc>
                <a:spcPct val="90000"/>
              </a:lnSpc>
              <a:buNone/>
            </a:pPr>
            <a:r>
              <a:rPr lang="en-ZA" altLang="en-US" sz="4000" b="1" dirty="0" smtClean="0">
                <a:ln w="1905"/>
                <a:solidFill>
                  <a:srgbClr val="FF7605">
                    <a:lumMod val="75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Stuff of Hope score</a:t>
            </a:r>
            <a:endParaRPr lang="en-ZA" altLang="en-US" sz="3200" b="1" dirty="0">
              <a:ln w="1905"/>
              <a:solidFill>
                <a:srgbClr val="FF7605">
                  <a:lumMod val="75000"/>
                </a:srgb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627063" indent="-627063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ZA" altLang="en-US" dirty="0" smtClean="0"/>
              <a:t>(PvB + PmB)</a:t>
            </a:r>
            <a:endParaRPr lang="en-ZA" altLang="en-US" dirty="0" smtClean="0"/>
          </a:p>
          <a:p>
            <a:pPr marL="627063" indent="-627063" eaLnBrk="1" hangingPunct="1">
              <a:lnSpc>
                <a:spcPct val="90000"/>
              </a:lnSpc>
            </a:pPr>
            <a:r>
              <a:rPr lang="en-ZA" altLang="en-US" dirty="0" smtClean="0"/>
              <a:t>0 - 8 hopeful</a:t>
            </a:r>
            <a:r>
              <a:rPr lang="en-ZA" altLang="en-US" dirty="0" smtClean="0"/>
              <a:t>	</a:t>
            </a:r>
          </a:p>
          <a:p>
            <a:pPr marL="627063" indent="-627063" eaLnBrk="1" hangingPunct="1">
              <a:lnSpc>
                <a:spcPct val="90000"/>
              </a:lnSpc>
            </a:pPr>
            <a:r>
              <a:rPr lang="en-ZA" altLang="en-US" dirty="0" smtClean="0"/>
              <a:t>9 - 16 less hopeful</a:t>
            </a:r>
          </a:p>
          <a:p>
            <a:pPr marL="627063" indent="-627063" eaLnBrk="1" hangingPunct="1">
              <a:lnSpc>
                <a:spcPct val="90000"/>
              </a:lnSpc>
            </a:pPr>
            <a:endParaRPr lang="en-ZA" altLang="en-US" dirty="0"/>
          </a:p>
          <a:p>
            <a:pPr marL="0" lvl="0" indent="0">
              <a:lnSpc>
                <a:spcPct val="90000"/>
              </a:lnSpc>
              <a:buNone/>
            </a:pPr>
            <a:r>
              <a:rPr lang="en-ZA" altLang="en-US" sz="4000" b="1" dirty="0" smtClean="0">
                <a:ln w="1905"/>
                <a:solidFill>
                  <a:srgbClr val="FF7605">
                    <a:lumMod val="75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 minus B score</a:t>
            </a:r>
            <a:endParaRPr lang="en-ZA" altLang="en-US" sz="3200" b="1" dirty="0">
              <a:ln w="1905"/>
              <a:solidFill>
                <a:srgbClr val="FF7605">
                  <a:lumMod val="75000"/>
                </a:srgb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627063" indent="-627063">
              <a:lnSpc>
                <a:spcPct val="90000"/>
              </a:lnSpc>
            </a:pPr>
            <a:r>
              <a:rPr lang="en-ZA" altLang="en-US" dirty="0" smtClean="0"/>
              <a:t>3+ optimistic</a:t>
            </a:r>
          </a:p>
          <a:p>
            <a:pPr marL="627063" indent="-627063">
              <a:lnSpc>
                <a:spcPct val="90000"/>
              </a:lnSpc>
            </a:pPr>
            <a:r>
              <a:rPr lang="en-ZA" altLang="en-US" dirty="0" smtClean="0"/>
              <a:t>&lt; 3 pessimistic</a:t>
            </a:r>
            <a:r>
              <a:rPr lang="en-ZA" altLang="en-US" dirty="0"/>
              <a:t>	</a:t>
            </a:r>
          </a:p>
          <a:p>
            <a:pPr marL="627063" indent="-627063" eaLnBrk="1" hangingPunct="1">
              <a:lnSpc>
                <a:spcPct val="90000"/>
              </a:lnSpc>
            </a:pPr>
            <a:endParaRPr lang="en-ZA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rmal">
  <a:themeElements>
    <a:clrScheme name="Thermal">
      <a:dk1>
        <a:srgbClr val="4D5B6B"/>
      </a:dk1>
      <a:lt1>
        <a:srgbClr val="FFFFFF"/>
      </a:lt1>
      <a:dk2>
        <a:srgbClr val="675D59"/>
      </a:dk2>
      <a:lt2>
        <a:srgbClr val="E8DED8"/>
      </a:lt2>
      <a:accent1>
        <a:srgbClr val="FF7605"/>
      </a:accent1>
      <a:accent2>
        <a:srgbClr val="7F7F7F"/>
      </a:accent2>
      <a:accent3>
        <a:srgbClr val="7F5185"/>
      </a:accent3>
      <a:accent4>
        <a:srgbClr val="89AAD3"/>
      </a:accent4>
      <a:accent5>
        <a:srgbClr val="8F5B4B"/>
      </a:accent5>
      <a:accent6>
        <a:srgbClr val="C84340"/>
      </a:accent6>
      <a:hlink>
        <a:srgbClr val="89AAD3"/>
      </a:hlink>
      <a:folHlink>
        <a:srgbClr val="795185"/>
      </a:folHlink>
    </a:clrScheme>
    <a:fontScheme name="Thermal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erm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63500" dist="38100" dir="81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101600" dist="63500" dir="81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000000"/>
            </a:lightRig>
          </a:scene3d>
          <a:sp3d>
            <a:bevelT h="190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25000"/>
              </a:schemeClr>
            </a:gs>
            <a:gs pos="55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90000"/>
                <a:satMod val="300000"/>
                <a:lumMod val="9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8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TM01859868[[fn=Thermal]]</Template>
  <TotalTime>1409</TotalTime>
  <Words>715</Words>
  <Application>Microsoft Office PowerPoint</Application>
  <PresentationFormat>On-screen Show (4:3)</PresentationFormat>
  <Paragraphs>156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Wingdings</vt:lpstr>
      <vt:lpstr>Calibri</vt:lpstr>
      <vt:lpstr>Arial Black</vt:lpstr>
      <vt:lpstr>Times New Roman</vt:lpstr>
      <vt:lpstr>Thermal</vt:lpstr>
      <vt:lpstr>Optimism</vt:lpstr>
      <vt:lpstr>Optimism </vt:lpstr>
      <vt:lpstr>Optimism </vt:lpstr>
      <vt:lpstr>Optimism </vt:lpstr>
      <vt:lpstr>Optimism </vt:lpstr>
      <vt:lpstr>Permanence</vt:lpstr>
      <vt:lpstr>Pervasive</vt:lpstr>
      <vt:lpstr>Personalization </vt:lpstr>
      <vt:lpstr>Optimist: Permanence</vt:lpstr>
      <vt:lpstr>Pessimist: Permanence</vt:lpstr>
      <vt:lpstr>Optimist: Pervasiveness</vt:lpstr>
      <vt:lpstr>Pessimist: Pervasiveness</vt:lpstr>
      <vt:lpstr>Optimist: Personalization </vt:lpstr>
      <vt:lpstr>Pessimist: Personalization </vt:lpstr>
      <vt:lpstr>Permanence (Time)</vt:lpstr>
      <vt:lpstr>Permanence (Time)</vt:lpstr>
      <vt:lpstr>Pervasiveness (Areas)</vt:lpstr>
      <vt:lpstr>Pervasiveness (Areas)</vt:lpstr>
      <vt:lpstr>Personalization (Self)</vt:lpstr>
      <vt:lpstr>Personalization (Self)</vt:lpstr>
      <vt:lpstr>B and G scores</vt:lpstr>
      <vt:lpstr>Overall scores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your optimism</dc:title>
  <dc:creator>Nico</dc:creator>
  <cp:lastModifiedBy>Nico Liebenberg</cp:lastModifiedBy>
  <cp:revision>79</cp:revision>
  <dcterms:created xsi:type="dcterms:W3CDTF">2008-09-06T19:43:01Z</dcterms:created>
  <dcterms:modified xsi:type="dcterms:W3CDTF">2015-06-03T16:47:31Z</dcterms:modified>
</cp:coreProperties>
</file>