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9" r:id="rId2"/>
    <p:sldId id="257" r:id="rId3"/>
    <p:sldId id="262" r:id="rId4"/>
    <p:sldId id="265" r:id="rId5"/>
    <p:sldId id="266" r:id="rId6"/>
    <p:sldId id="267" r:id="rId7"/>
    <p:sldId id="268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801E5-78A6-4B7B-A78D-519AE02C3B4B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7C511-9459-4BC4-BA1D-814E553867B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18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7C511-9459-4BC4-BA1D-814E553867BB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2019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76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378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802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463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6408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405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303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816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716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971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2944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6066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12407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5942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7040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278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8849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5719150-7646-4958-A675-5858063D4A24}" type="datetimeFigureOut">
              <a:rPr lang="en-ZA" smtClean="0"/>
              <a:t>2016/02/24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86320-7EFF-4749-8911-7471D628859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994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Who we are?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sz="2800" dirty="0"/>
              <a:t>Balance Life Coach Training</a:t>
            </a:r>
          </a:p>
        </p:txBody>
      </p:sp>
    </p:spTree>
    <p:extLst>
      <p:ext uri="{BB962C8B-B14F-4D97-AF65-F5344CB8AC3E}">
        <p14:creationId xmlns:p14="http://schemas.microsoft.com/office/powerpoint/2010/main" val="170614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Man in context</a:t>
            </a:r>
            <a:endParaRPr lang="en-GB" dirty="0" smtClean="0"/>
          </a:p>
        </p:txBody>
      </p:sp>
      <p:sp>
        <p:nvSpPr>
          <p:cNvPr id="64541" name="Oval 29"/>
          <p:cNvSpPr>
            <a:spLocks noChangeArrowheads="1"/>
          </p:cNvSpPr>
          <p:nvPr/>
        </p:nvSpPr>
        <p:spPr bwMode="auto">
          <a:xfrm>
            <a:off x="2279576" y="2276872"/>
            <a:ext cx="4464050" cy="40338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64542" name="Text Box 30"/>
          <p:cNvSpPr txBox="1">
            <a:spLocks noChangeArrowheads="1"/>
          </p:cNvSpPr>
          <p:nvPr/>
        </p:nvSpPr>
        <p:spPr bwMode="auto">
          <a:xfrm>
            <a:off x="7588177" y="2259411"/>
            <a:ext cx="1204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/>
              <a:t>Body</a:t>
            </a:r>
            <a:endParaRPr lang="en-GB" sz="3200"/>
          </a:p>
        </p:txBody>
      </p:sp>
      <p:sp>
        <p:nvSpPr>
          <p:cNvPr id="64543" name="Oval 31"/>
          <p:cNvSpPr>
            <a:spLocks noChangeArrowheads="1"/>
          </p:cNvSpPr>
          <p:nvPr/>
        </p:nvSpPr>
        <p:spPr bwMode="auto">
          <a:xfrm>
            <a:off x="2927276" y="2853136"/>
            <a:ext cx="3168650" cy="28797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ZA"/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7659615" y="3196036"/>
            <a:ext cx="1076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Soul</a:t>
            </a:r>
            <a:endParaRPr lang="en-GB" sz="3200" dirty="0"/>
          </a:p>
        </p:txBody>
      </p:sp>
      <p:sp>
        <p:nvSpPr>
          <p:cNvPr id="64546" name="Oval 34"/>
          <p:cNvSpPr>
            <a:spLocks noChangeArrowheads="1"/>
          </p:cNvSpPr>
          <p:nvPr/>
        </p:nvSpPr>
        <p:spPr bwMode="auto">
          <a:xfrm>
            <a:off x="3574976" y="3429397"/>
            <a:ext cx="1873250" cy="1727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64547" name="Line 35"/>
          <p:cNvSpPr>
            <a:spLocks noChangeShapeType="1"/>
          </p:cNvSpPr>
          <p:nvPr/>
        </p:nvSpPr>
        <p:spPr bwMode="auto">
          <a:xfrm>
            <a:off x="5808589" y="2565797"/>
            <a:ext cx="1727200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64550" name="Text Box 38"/>
          <p:cNvSpPr txBox="1">
            <a:spLocks noChangeArrowheads="1"/>
          </p:cNvSpPr>
          <p:nvPr/>
        </p:nvSpPr>
        <p:spPr bwMode="auto">
          <a:xfrm>
            <a:off x="7680251" y="4289822"/>
            <a:ext cx="12715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/>
              <a:t>Spirit</a:t>
            </a:r>
            <a:endParaRPr lang="en-GB" sz="3200"/>
          </a:p>
        </p:txBody>
      </p:sp>
      <p:sp>
        <p:nvSpPr>
          <p:cNvPr id="12" name="Line 35"/>
          <p:cNvSpPr>
            <a:spLocks noChangeShapeType="1"/>
          </p:cNvSpPr>
          <p:nvPr/>
        </p:nvSpPr>
        <p:spPr bwMode="auto">
          <a:xfrm>
            <a:off x="5591870" y="3485753"/>
            <a:ext cx="1996306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3" name="Line 35"/>
          <p:cNvSpPr>
            <a:spLocks noChangeShapeType="1"/>
          </p:cNvSpPr>
          <p:nvPr/>
        </p:nvSpPr>
        <p:spPr bwMode="auto">
          <a:xfrm>
            <a:off x="5087815" y="4579541"/>
            <a:ext cx="2447974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650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4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41" grpId="0" animBg="1"/>
      <p:bldP spid="64542" grpId="0"/>
      <p:bldP spid="64543" grpId="0" animBg="1"/>
      <p:bldP spid="64545" grpId="0"/>
      <p:bldP spid="64546" grpId="0" animBg="1"/>
      <p:bldP spid="64547" grpId="0" animBg="1"/>
      <p:bldP spid="64550" grpId="0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The Soul</a:t>
            </a:r>
            <a:endParaRPr lang="en-GB" dirty="0" smtClean="0"/>
          </a:p>
        </p:txBody>
      </p:sp>
      <p:sp>
        <p:nvSpPr>
          <p:cNvPr id="64541" name="Oval 29"/>
          <p:cNvSpPr>
            <a:spLocks noChangeArrowheads="1"/>
          </p:cNvSpPr>
          <p:nvPr/>
        </p:nvSpPr>
        <p:spPr bwMode="auto">
          <a:xfrm>
            <a:off x="2279576" y="2204864"/>
            <a:ext cx="4464050" cy="40338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64542" name="Text Box 30"/>
          <p:cNvSpPr txBox="1">
            <a:spLocks noChangeArrowheads="1"/>
          </p:cNvSpPr>
          <p:nvPr/>
        </p:nvSpPr>
        <p:spPr bwMode="auto">
          <a:xfrm>
            <a:off x="3909145" y="2210149"/>
            <a:ext cx="1204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>
                <a:solidFill>
                  <a:schemeClr val="bg1"/>
                </a:solidFill>
              </a:rPr>
              <a:t>Body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64543" name="Oval 31"/>
          <p:cNvSpPr>
            <a:spLocks noChangeArrowheads="1"/>
          </p:cNvSpPr>
          <p:nvPr/>
        </p:nvSpPr>
        <p:spPr bwMode="auto">
          <a:xfrm>
            <a:off x="2927276" y="2781128"/>
            <a:ext cx="3168650" cy="28797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ZA"/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3973439" y="2789586"/>
            <a:ext cx="1076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Soul</a:t>
            </a:r>
            <a:endParaRPr lang="en-GB" sz="3200" dirty="0"/>
          </a:p>
        </p:txBody>
      </p:sp>
      <p:sp>
        <p:nvSpPr>
          <p:cNvPr id="64546" name="Oval 34"/>
          <p:cNvSpPr>
            <a:spLocks noChangeArrowheads="1"/>
          </p:cNvSpPr>
          <p:nvPr/>
        </p:nvSpPr>
        <p:spPr bwMode="auto">
          <a:xfrm>
            <a:off x="3574976" y="3357389"/>
            <a:ext cx="1873250" cy="1727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64550" name="Text Box 38"/>
          <p:cNvSpPr txBox="1">
            <a:spLocks noChangeArrowheads="1"/>
          </p:cNvSpPr>
          <p:nvPr/>
        </p:nvSpPr>
        <p:spPr bwMode="auto">
          <a:xfrm>
            <a:off x="3875807" y="3928095"/>
            <a:ext cx="12715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>
                <a:solidFill>
                  <a:schemeClr val="bg1"/>
                </a:solidFill>
              </a:rPr>
              <a:t>Spirit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4" name="Text Box 30"/>
          <p:cNvSpPr txBox="1">
            <a:spLocks noChangeArrowheads="1"/>
          </p:cNvSpPr>
          <p:nvPr/>
        </p:nvSpPr>
        <p:spPr bwMode="auto">
          <a:xfrm>
            <a:off x="7649090" y="3280777"/>
            <a:ext cx="21307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Cognition</a:t>
            </a:r>
            <a:endParaRPr lang="en-GB" sz="3200" dirty="0"/>
          </a:p>
        </p:txBody>
      </p:sp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7700155" y="3968614"/>
            <a:ext cx="19944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Affection</a:t>
            </a:r>
            <a:endParaRPr lang="en-GB" sz="3200" dirty="0"/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7710005" y="4648930"/>
            <a:ext cx="20088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Conation</a:t>
            </a:r>
            <a:endParaRPr lang="en-GB" sz="3200" dirty="0"/>
          </a:p>
        </p:txBody>
      </p:sp>
      <p:sp>
        <p:nvSpPr>
          <p:cNvPr id="18" name="Line 35"/>
          <p:cNvSpPr>
            <a:spLocks noChangeShapeType="1"/>
          </p:cNvSpPr>
          <p:nvPr/>
        </p:nvSpPr>
        <p:spPr bwMode="auto">
          <a:xfrm>
            <a:off x="5683945" y="3573165"/>
            <a:ext cx="1996306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20" name="Line 35"/>
          <p:cNvSpPr>
            <a:spLocks noChangeShapeType="1"/>
          </p:cNvSpPr>
          <p:nvPr/>
        </p:nvSpPr>
        <p:spPr bwMode="auto">
          <a:xfrm>
            <a:off x="5683945" y="4293245"/>
            <a:ext cx="1996306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5703848" y="4941317"/>
            <a:ext cx="1996306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92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Cognition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10418440" cy="4195481"/>
          </a:xfrm>
        </p:spPr>
        <p:txBody>
          <a:bodyPr>
            <a:normAutofit/>
          </a:bodyPr>
          <a:lstStyle/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Cognition is the process by which the sensory input is transformed, reduced, elaborated, stored, recovered, and used. </a:t>
            </a: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In science, cognition is a group of mental processes that includes the attention of working memory, producing and comprehending language, learning, reasoning, problem solving, and decision making.</a:t>
            </a:r>
          </a:p>
        </p:txBody>
      </p:sp>
    </p:spTree>
    <p:extLst>
      <p:ext uri="{BB962C8B-B14F-4D97-AF65-F5344CB8AC3E}">
        <p14:creationId xmlns:p14="http://schemas.microsoft.com/office/powerpoint/2010/main" val="4044928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Affection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10346432" cy="4195481"/>
          </a:xfrm>
        </p:spPr>
        <p:txBody>
          <a:bodyPr>
            <a:normAutofit/>
          </a:bodyPr>
          <a:lstStyle/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Affect refers to the experience of feeling or emotion. </a:t>
            </a: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The affective domain represents one of the three divisions described in modern psychology: the cognitive, the conative, and the affective. </a:t>
            </a: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In certain views, the conative may be considered as a part of the affective or the affective as a part of the cognitive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259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Conation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10346432" cy="4195481"/>
          </a:xfrm>
        </p:spPr>
        <p:txBody>
          <a:bodyPr>
            <a:normAutofit/>
          </a:bodyPr>
          <a:lstStyle/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Conation is a term that stems from the Latin </a:t>
            </a:r>
            <a:r>
              <a:rPr lang="en-ZA" sz="2800" i="1" dirty="0"/>
              <a:t>conatus</a:t>
            </a:r>
            <a:r>
              <a:rPr lang="en-ZA" sz="2800" dirty="0"/>
              <a:t>, meaning any natural tendency, impulse, striving, or directed effort. </a:t>
            </a: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2800" dirty="0"/>
              <a:t>It is one of three parts of the mind, along with the affective and cognitive. </a:t>
            </a:r>
          </a:p>
        </p:txBody>
      </p:sp>
    </p:spTree>
    <p:extLst>
      <p:ext uri="{BB962C8B-B14F-4D97-AF65-F5344CB8AC3E}">
        <p14:creationId xmlns:p14="http://schemas.microsoft.com/office/powerpoint/2010/main" val="2114198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Summary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132856"/>
            <a:ext cx="10418441" cy="4195481"/>
          </a:xfrm>
        </p:spPr>
        <p:txBody>
          <a:bodyPr>
            <a:normAutofit/>
          </a:bodyPr>
          <a:lstStyle/>
          <a:p>
            <a:pPr marL="542925" indent="-542925" algn="just">
              <a:buFont typeface="Courier New" panose="02070309020205020404" pitchFamily="49" charset="0"/>
              <a:buChar char="o"/>
            </a:pPr>
            <a:r>
              <a:rPr lang="en-ZA" sz="2800" dirty="0"/>
              <a:t>The cognitive part of the brain measures </a:t>
            </a:r>
            <a:r>
              <a:rPr lang="en-ZA" sz="2800" i="1" dirty="0"/>
              <a:t>intelligence</a:t>
            </a:r>
            <a:r>
              <a:rPr lang="en-ZA" sz="2800" dirty="0"/>
              <a:t>.</a:t>
            </a:r>
          </a:p>
          <a:p>
            <a:pPr marL="542925" indent="-542925" algn="just">
              <a:buFont typeface="Courier New" panose="02070309020205020404" pitchFamily="49" charset="0"/>
              <a:buChar char="o"/>
            </a:pPr>
            <a:r>
              <a:rPr lang="en-ZA" sz="2800" dirty="0"/>
              <a:t>The affective deals with </a:t>
            </a:r>
            <a:r>
              <a:rPr lang="en-ZA" sz="2800" i="1" dirty="0"/>
              <a:t>emotions</a:t>
            </a:r>
            <a:r>
              <a:rPr lang="en-ZA" sz="2800" dirty="0"/>
              <a:t>. </a:t>
            </a:r>
          </a:p>
          <a:p>
            <a:pPr marL="542925" indent="-542925" algn="just">
              <a:buFont typeface="Courier New" panose="02070309020205020404" pitchFamily="49" charset="0"/>
              <a:buChar char="o"/>
            </a:pPr>
            <a:r>
              <a:rPr lang="en-ZA" sz="2800" dirty="0"/>
              <a:t>The conative drives how one </a:t>
            </a:r>
            <a:r>
              <a:rPr lang="en-ZA" sz="2800" i="1" dirty="0"/>
              <a:t>acts</a:t>
            </a:r>
            <a:r>
              <a:rPr lang="en-ZA" sz="2800" dirty="0"/>
              <a:t> on those thoughts and feelings.</a:t>
            </a:r>
          </a:p>
        </p:txBody>
      </p:sp>
    </p:spTree>
    <p:extLst>
      <p:ext uri="{BB962C8B-B14F-4D97-AF65-F5344CB8AC3E}">
        <p14:creationId xmlns:p14="http://schemas.microsoft.com/office/powerpoint/2010/main" val="241806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The Soul</a:t>
            </a:r>
            <a:endParaRPr lang="en-GB" dirty="0" smtClean="0"/>
          </a:p>
        </p:txBody>
      </p:sp>
      <p:sp>
        <p:nvSpPr>
          <p:cNvPr id="4" name="Freeform 3"/>
          <p:cNvSpPr/>
          <p:nvPr/>
        </p:nvSpPr>
        <p:spPr>
          <a:xfrm>
            <a:off x="4927631" y="2144701"/>
            <a:ext cx="1651402" cy="1073411"/>
          </a:xfrm>
          <a:custGeom>
            <a:avLst/>
            <a:gdLst>
              <a:gd name="connsiteX0" fmla="*/ 0 w 1651402"/>
              <a:gd name="connsiteY0" fmla="*/ 178905 h 1073411"/>
              <a:gd name="connsiteX1" fmla="*/ 178905 w 1651402"/>
              <a:gd name="connsiteY1" fmla="*/ 0 h 1073411"/>
              <a:gd name="connsiteX2" fmla="*/ 1472497 w 1651402"/>
              <a:gd name="connsiteY2" fmla="*/ 0 h 1073411"/>
              <a:gd name="connsiteX3" fmla="*/ 1651402 w 1651402"/>
              <a:gd name="connsiteY3" fmla="*/ 178905 h 1073411"/>
              <a:gd name="connsiteX4" fmla="*/ 1651402 w 1651402"/>
              <a:gd name="connsiteY4" fmla="*/ 894506 h 1073411"/>
              <a:gd name="connsiteX5" fmla="*/ 1472497 w 1651402"/>
              <a:gd name="connsiteY5" fmla="*/ 1073411 h 1073411"/>
              <a:gd name="connsiteX6" fmla="*/ 178905 w 1651402"/>
              <a:gd name="connsiteY6" fmla="*/ 1073411 h 1073411"/>
              <a:gd name="connsiteX7" fmla="*/ 0 w 1651402"/>
              <a:gd name="connsiteY7" fmla="*/ 894506 h 1073411"/>
              <a:gd name="connsiteX8" fmla="*/ 0 w 1651402"/>
              <a:gd name="connsiteY8" fmla="*/ 178905 h 107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1402" h="1073411">
                <a:moveTo>
                  <a:pt x="0" y="178905"/>
                </a:moveTo>
                <a:cubicBezTo>
                  <a:pt x="0" y="80098"/>
                  <a:pt x="80098" y="0"/>
                  <a:pt x="178905" y="0"/>
                </a:cubicBezTo>
                <a:lnTo>
                  <a:pt x="1472497" y="0"/>
                </a:lnTo>
                <a:cubicBezTo>
                  <a:pt x="1571304" y="0"/>
                  <a:pt x="1651402" y="80098"/>
                  <a:pt x="1651402" y="178905"/>
                </a:cubicBezTo>
                <a:lnTo>
                  <a:pt x="1651402" y="894506"/>
                </a:lnTo>
                <a:cubicBezTo>
                  <a:pt x="1651402" y="993313"/>
                  <a:pt x="1571304" y="1073411"/>
                  <a:pt x="1472497" y="1073411"/>
                </a:cubicBezTo>
                <a:lnTo>
                  <a:pt x="178905" y="1073411"/>
                </a:lnTo>
                <a:cubicBezTo>
                  <a:pt x="80098" y="1073411"/>
                  <a:pt x="0" y="993313"/>
                  <a:pt x="0" y="894506"/>
                </a:cubicBezTo>
                <a:lnTo>
                  <a:pt x="0" y="17890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230" tIns="216230" rIns="216230" bIns="216230" numCol="1" spcCol="1270" anchor="ctr" anchorCtr="0">
            <a:noAutofit/>
          </a:bodyPr>
          <a:lstStyle/>
          <a:p>
            <a:pPr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ZA" sz="3200" dirty="0"/>
              <a:t>Think</a:t>
            </a:r>
          </a:p>
        </p:txBody>
      </p:sp>
      <p:sp>
        <p:nvSpPr>
          <p:cNvPr id="5" name="Freeform 4"/>
          <p:cNvSpPr/>
          <p:nvPr/>
        </p:nvSpPr>
        <p:spPr>
          <a:xfrm>
            <a:off x="4321070" y="2681407"/>
            <a:ext cx="2864527" cy="28645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479877" y="455593"/>
                </a:moveTo>
                <a:arcTo wR="1432263" hR="1432263" stAng="19020432" swAng="2303221"/>
              </a:path>
            </a:pathLst>
          </a:custGeom>
          <a:noFill/>
          <a:ln>
            <a:tailEnd type="arrow"/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6168008" y="4293096"/>
            <a:ext cx="1651402" cy="1073411"/>
          </a:xfrm>
          <a:custGeom>
            <a:avLst/>
            <a:gdLst>
              <a:gd name="connsiteX0" fmla="*/ 0 w 1651402"/>
              <a:gd name="connsiteY0" fmla="*/ 178905 h 1073411"/>
              <a:gd name="connsiteX1" fmla="*/ 178905 w 1651402"/>
              <a:gd name="connsiteY1" fmla="*/ 0 h 1073411"/>
              <a:gd name="connsiteX2" fmla="*/ 1472497 w 1651402"/>
              <a:gd name="connsiteY2" fmla="*/ 0 h 1073411"/>
              <a:gd name="connsiteX3" fmla="*/ 1651402 w 1651402"/>
              <a:gd name="connsiteY3" fmla="*/ 178905 h 1073411"/>
              <a:gd name="connsiteX4" fmla="*/ 1651402 w 1651402"/>
              <a:gd name="connsiteY4" fmla="*/ 894506 h 1073411"/>
              <a:gd name="connsiteX5" fmla="*/ 1472497 w 1651402"/>
              <a:gd name="connsiteY5" fmla="*/ 1073411 h 1073411"/>
              <a:gd name="connsiteX6" fmla="*/ 178905 w 1651402"/>
              <a:gd name="connsiteY6" fmla="*/ 1073411 h 1073411"/>
              <a:gd name="connsiteX7" fmla="*/ 0 w 1651402"/>
              <a:gd name="connsiteY7" fmla="*/ 894506 h 1073411"/>
              <a:gd name="connsiteX8" fmla="*/ 0 w 1651402"/>
              <a:gd name="connsiteY8" fmla="*/ 178905 h 107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1402" h="1073411">
                <a:moveTo>
                  <a:pt x="0" y="178905"/>
                </a:moveTo>
                <a:cubicBezTo>
                  <a:pt x="0" y="80098"/>
                  <a:pt x="80098" y="0"/>
                  <a:pt x="178905" y="0"/>
                </a:cubicBezTo>
                <a:lnTo>
                  <a:pt x="1472497" y="0"/>
                </a:lnTo>
                <a:cubicBezTo>
                  <a:pt x="1571304" y="0"/>
                  <a:pt x="1651402" y="80098"/>
                  <a:pt x="1651402" y="178905"/>
                </a:cubicBezTo>
                <a:lnTo>
                  <a:pt x="1651402" y="894506"/>
                </a:lnTo>
                <a:cubicBezTo>
                  <a:pt x="1651402" y="993313"/>
                  <a:pt x="1571304" y="1073411"/>
                  <a:pt x="1472497" y="1073411"/>
                </a:cubicBezTo>
                <a:lnTo>
                  <a:pt x="178905" y="1073411"/>
                </a:lnTo>
                <a:cubicBezTo>
                  <a:pt x="80098" y="1073411"/>
                  <a:pt x="0" y="993313"/>
                  <a:pt x="0" y="894506"/>
                </a:cubicBezTo>
                <a:lnTo>
                  <a:pt x="0" y="17890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230" tIns="216230" rIns="216230" bIns="216230" numCol="1" spcCol="1270" anchor="ctr" anchorCtr="0">
            <a:noAutofit/>
          </a:bodyPr>
          <a:lstStyle/>
          <a:p>
            <a:pPr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ZA" sz="3600" dirty="0"/>
              <a:t>Feel</a:t>
            </a:r>
          </a:p>
        </p:txBody>
      </p:sp>
      <p:sp>
        <p:nvSpPr>
          <p:cNvPr id="7" name="Freeform 6"/>
          <p:cNvSpPr/>
          <p:nvPr/>
        </p:nvSpPr>
        <p:spPr>
          <a:xfrm>
            <a:off x="4321070" y="2681407"/>
            <a:ext cx="2864527" cy="28645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872023" y="2795344"/>
                </a:moveTo>
                <a:arcTo wR="1432263" hR="1432263" stAng="4327149" swAng="2145702"/>
              </a:path>
            </a:pathLst>
          </a:custGeom>
          <a:noFill/>
          <a:ln>
            <a:tailEnd type="arrow"/>
          </a:ln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3687255" y="4293096"/>
            <a:ext cx="1651402" cy="1073411"/>
          </a:xfrm>
          <a:custGeom>
            <a:avLst/>
            <a:gdLst>
              <a:gd name="connsiteX0" fmla="*/ 0 w 1651402"/>
              <a:gd name="connsiteY0" fmla="*/ 178905 h 1073411"/>
              <a:gd name="connsiteX1" fmla="*/ 178905 w 1651402"/>
              <a:gd name="connsiteY1" fmla="*/ 0 h 1073411"/>
              <a:gd name="connsiteX2" fmla="*/ 1472497 w 1651402"/>
              <a:gd name="connsiteY2" fmla="*/ 0 h 1073411"/>
              <a:gd name="connsiteX3" fmla="*/ 1651402 w 1651402"/>
              <a:gd name="connsiteY3" fmla="*/ 178905 h 1073411"/>
              <a:gd name="connsiteX4" fmla="*/ 1651402 w 1651402"/>
              <a:gd name="connsiteY4" fmla="*/ 894506 h 1073411"/>
              <a:gd name="connsiteX5" fmla="*/ 1472497 w 1651402"/>
              <a:gd name="connsiteY5" fmla="*/ 1073411 h 1073411"/>
              <a:gd name="connsiteX6" fmla="*/ 178905 w 1651402"/>
              <a:gd name="connsiteY6" fmla="*/ 1073411 h 1073411"/>
              <a:gd name="connsiteX7" fmla="*/ 0 w 1651402"/>
              <a:gd name="connsiteY7" fmla="*/ 894506 h 1073411"/>
              <a:gd name="connsiteX8" fmla="*/ 0 w 1651402"/>
              <a:gd name="connsiteY8" fmla="*/ 178905 h 107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1402" h="1073411">
                <a:moveTo>
                  <a:pt x="0" y="178905"/>
                </a:moveTo>
                <a:cubicBezTo>
                  <a:pt x="0" y="80098"/>
                  <a:pt x="80098" y="0"/>
                  <a:pt x="178905" y="0"/>
                </a:cubicBezTo>
                <a:lnTo>
                  <a:pt x="1472497" y="0"/>
                </a:lnTo>
                <a:cubicBezTo>
                  <a:pt x="1571304" y="0"/>
                  <a:pt x="1651402" y="80098"/>
                  <a:pt x="1651402" y="178905"/>
                </a:cubicBezTo>
                <a:lnTo>
                  <a:pt x="1651402" y="894506"/>
                </a:lnTo>
                <a:cubicBezTo>
                  <a:pt x="1651402" y="993313"/>
                  <a:pt x="1571304" y="1073411"/>
                  <a:pt x="1472497" y="1073411"/>
                </a:cubicBezTo>
                <a:lnTo>
                  <a:pt x="178905" y="1073411"/>
                </a:lnTo>
                <a:cubicBezTo>
                  <a:pt x="80098" y="1073411"/>
                  <a:pt x="0" y="993313"/>
                  <a:pt x="0" y="894506"/>
                </a:cubicBezTo>
                <a:lnTo>
                  <a:pt x="0" y="17890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230" tIns="216230" rIns="216230" bIns="216230" numCol="1" spcCol="1270" anchor="ctr" anchorCtr="0">
            <a:noAutofit/>
          </a:bodyPr>
          <a:lstStyle/>
          <a:p>
            <a:pPr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ZA" sz="3600" dirty="0"/>
              <a:t>Do</a:t>
            </a:r>
          </a:p>
        </p:txBody>
      </p:sp>
      <p:sp>
        <p:nvSpPr>
          <p:cNvPr id="9" name="Freeform 8"/>
          <p:cNvSpPr/>
          <p:nvPr/>
        </p:nvSpPr>
        <p:spPr>
          <a:xfrm>
            <a:off x="4321070" y="2681407"/>
            <a:ext cx="2864527" cy="28645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625" y="1317253"/>
                </a:moveTo>
                <a:arcTo wR="1432263" hR="1432263" stAng="11076347" swAng="2303221"/>
              </a:path>
            </a:pathLst>
          </a:custGeom>
          <a:noFill/>
          <a:ln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6511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ZA" dirty="0" smtClean="0"/>
              <a:t>The Spirit</a:t>
            </a:r>
            <a:endParaRPr lang="en-GB" dirty="0" smtClean="0"/>
          </a:p>
        </p:txBody>
      </p:sp>
      <p:sp>
        <p:nvSpPr>
          <p:cNvPr id="64541" name="Oval 29"/>
          <p:cNvSpPr>
            <a:spLocks noChangeArrowheads="1"/>
          </p:cNvSpPr>
          <p:nvPr/>
        </p:nvSpPr>
        <p:spPr bwMode="auto">
          <a:xfrm>
            <a:off x="2142739" y="2348880"/>
            <a:ext cx="4464050" cy="40338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64542" name="Text Box 30"/>
          <p:cNvSpPr txBox="1">
            <a:spLocks noChangeArrowheads="1"/>
          </p:cNvSpPr>
          <p:nvPr/>
        </p:nvSpPr>
        <p:spPr bwMode="auto">
          <a:xfrm>
            <a:off x="3772308" y="2354165"/>
            <a:ext cx="1204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>
                <a:solidFill>
                  <a:schemeClr val="bg1"/>
                </a:solidFill>
              </a:rPr>
              <a:t>Body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64543" name="Oval 31"/>
          <p:cNvSpPr>
            <a:spLocks noChangeArrowheads="1"/>
          </p:cNvSpPr>
          <p:nvPr/>
        </p:nvSpPr>
        <p:spPr bwMode="auto">
          <a:xfrm>
            <a:off x="2790439" y="2925144"/>
            <a:ext cx="3168650" cy="28797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ZA"/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3836602" y="2933602"/>
            <a:ext cx="1076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Soul</a:t>
            </a:r>
            <a:endParaRPr lang="en-GB" sz="3200" dirty="0"/>
          </a:p>
        </p:txBody>
      </p:sp>
      <p:sp>
        <p:nvSpPr>
          <p:cNvPr id="64546" name="Oval 34"/>
          <p:cNvSpPr>
            <a:spLocks noChangeArrowheads="1"/>
          </p:cNvSpPr>
          <p:nvPr/>
        </p:nvSpPr>
        <p:spPr bwMode="auto">
          <a:xfrm>
            <a:off x="3438139" y="3501405"/>
            <a:ext cx="1873250" cy="1727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64550" name="Text Box 38"/>
          <p:cNvSpPr txBox="1">
            <a:spLocks noChangeArrowheads="1"/>
          </p:cNvSpPr>
          <p:nvPr/>
        </p:nvSpPr>
        <p:spPr bwMode="auto">
          <a:xfrm>
            <a:off x="3438139" y="4075286"/>
            <a:ext cx="12715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>
                <a:solidFill>
                  <a:schemeClr val="bg1"/>
                </a:solidFill>
              </a:rPr>
              <a:t>Spirit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4" name="Text Box 30"/>
          <p:cNvSpPr txBox="1">
            <a:spLocks noChangeArrowheads="1"/>
          </p:cNvSpPr>
          <p:nvPr/>
        </p:nvSpPr>
        <p:spPr bwMode="auto">
          <a:xfrm>
            <a:off x="7512253" y="3424793"/>
            <a:ext cx="19335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Intuition</a:t>
            </a:r>
            <a:endParaRPr lang="en-GB" sz="3200" dirty="0"/>
          </a:p>
        </p:txBody>
      </p:sp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7563317" y="4112630"/>
            <a:ext cx="24817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/>
              <a:t>Conscience</a:t>
            </a:r>
            <a:endParaRPr lang="en-GB" sz="3200" dirty="0"/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7573167" y="4792945"/>
            <a:ext cx="34193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ZA" sz="3200" dirty="0" smtClean="0"/>
              <a:t>Commune</a:t>
            </a:r>
            <a:endParaRPr lang="en-GB" sz="3200" dirty="0"/>
          </a:p>
        </p:txBody>
      </p:sp>
      <p:sp>
        <p:nvSpPr>
          <p:cNvPr id="18" name="Line 35"/>
          <p:cNvSpPr>
            <a:spLocks noChangeShapeType="1"/>
          </p:cNvSpPr>
          <p:nvPr/>
        </p:nvSpPr>
        <p:spPr bwMode="auto">
          <a:xfrm>
            <a:off x="4734954" y="3717181"/>
            <a:ext cx="2808461" cy="0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20" name="Line 35"/>
          <p:cNvSpPr>
            <a:spLocks noChangeShapeType="1"/>
          </p:cNvSpPr>
          <p:nvPr/>
        </p:nvSpPr>
        <p:spPr bwMode="auto">
          <a:xfrm>
            <a:off x="4734954" y="4405017"/>
            <a:ext cx="2808461" cy="32245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4734953" y="5085333"/>
            <a:ext cx="2828364" cy="1"/>
          </a:xfrm>
          <a:prstGeom prst="line">
            <a:avLst/>
          </a:prstGeom>
          <a:noFill/>
          <a:ln w="127000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2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 animBg="1"/>
      <p:bldP spid="20" grpId="0" animBg="1"/>
      <p:bldP spid="2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">
      <a:dk1>
        <a:sysClr val="windowText" lastClr="000000"/>
      </a:dk1>
      <a:lt1>
        <a:sysClr val="window" lastClr="FFFFFF"/>
      </a:lt1>
      <a:dk2>
        <a:srgbClr val="3F3F3F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</TotalTime>
  <Words>224</Words>
  <Application>Microsoft Office PowerPoint</Application>
  <PresentationFormat>Widescreen</PresentationFormat>
  <Paragraphs>39</Paragraphs>
  <Slides>9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Courier New</vt:lpstr>
      <vt:lpstr>Verdana</vt:lpstr>
      <vt:lpstr>Wingdings 3</vt:lpstr>
      <vt:lpstr>Ion</vt:lpstr>
      <vt:lpstr>Who we are?</vt:lpstr>
      <vt:lpstr>Man in context</vt:lpstr>
      <vt:lpstr>The Soul</vt:lpstr>
      <vt:lpstr>Cognition</vt:lpstr>
      <vt:lpstr>Affection</vt:lpstr>
      <vt:lpstr>Conation</vt:lpstr>
      <vt:lpstr>Summary</vt:lpstr>
      <vt:lpstr>The Soul</vt:lpstr>
      <vt:lpstr>The Spirit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 Liebenberg</dc:creator>
  <cp:lastModifiedBy>Nico Liebenberg</cp:lastModifiedBy>
  <cp:revision>31</cp:revision>
  <dcterms:created xsi:type="dcterms:W3CDTF">2013-02-20T10:57:49Z</dcterms:created>
  <dcterms:modified xsi:type="dcterms:W3CDTF">2016-02-24T13:47:37Z</dcterms:modified>
</cp:coreProperties>
</file>