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6"/>
  </p:notesMasterIdLst>
  <p:sldIdLst>
    <p:sldId id="280" r:id="rId2"/>
    <p:sldId id="281" r:id="rId3"/>
    <p:sldId id="282" r:id="rId4"/>
    <p:sldId id="290" r:id="rId5"/>
    <p:sldId id="283" r:id="rId6"/>
    <p:sldId id="284" r:id="rId7"/>
    <p:sldId id="259" r:id="rId8"/>
    <p:sldId id="258" r:id="rId9"/>
    <p:sldId id="296" r:id="rId10"/>
    <p:sldId id="285" r:id="rId11"/>
    <p:sldId id="291" r:id="rId12"/>
    <p:sldId id="261" r:id="rId13"/>
    <p:sldId id="262" r:id="rId14"/>
    <p:sldId id="263" r:id="rId15"/>
    <p:sldId id="297" r:id="rId16"/>
    <p:sldId id="260" r:id="rId17"/>
    <p:sldId id="286" r:id="rId18"/>
    <p:sldId id="292" r:id="rId19"/>
    <p:sldId id="264" r:id="rId20"/>
    <p:sldId id="265" r:id="rId21"/>
    <p:sldId id="266" r:id="rId22"/>
    <p:sldId id="298" r:id="rId23"/>
    <p:sldId id="267" r:id="rId24"/>
    <p:sldId id="287" r:id="rId25"/>
    <p:sldId id="293" r:id="rId26"/>
    <p:sldId id="268" r:id="rId27"/>
    <p:sldId id="269" r:id="rId28"/>
    <p:sldId id="270" r:id="rId29"/>
    <p:sldId id="271" r:id="rId30"/>
    <p:sldId id="299" r:id="rId31"/>
    <p:sldId id="288" r:id="rId32"/>
    <p:sldId id="294" r:id="rId33"/>
    <p:sldId id="272" r:id="rId34"/>
    <p:sldId id="273" r:id="rId35"/>
    <p:sldId id="274" r:id="rId36"/>
    <p:sldId id="275" r:id="rId37"/>
    <p:sldId id="300" r:id="rId38"/>
    <p:sldId id="289" r:id="rId39"/>
    <p:sldId id="295" r:id="rId40"/>
    <p:sldId id="276" r:id="rId41"/>
    <p:sldId id="277" r:id="rId42"/>
    <p:sldId id="278" r:id="rId43"/>
    <p:sldId id="279" r:id="rId44"/>
    <p:sldId id="301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C959313-FB58-4DC5-A3A5-69914EA55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56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1223F1-0EA8-4949-B961-B927C3D23B64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DCA4BB4-6177-4AEB-99AF-BC41C274FD3D}" type="slidenum">
              <a:rPr lang="en-US" sz="1200" smtClean="0"/>
              <a:pPr eaLnBrk="1" hangingPunct="1"/>
              <a:t>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465DDAB-2E85-40BE-8595-D3A2C75CF34C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E9072DE-787D-4600-ADA3-89D64D8D341D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197FA89-0EA2-4F27-B01A-B247ABAC7870}" type="slidenum">
              <a:rPr lang="en-US" sz="1200" smtClean="0"/>
              <a:pPr eaLnBrk="1" hangingPunct="1"/>
              <a:t>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045D261-F209-43AB-96FC-214027385F97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BAE39C-5E10-4AF3-A778-9EE42C125F55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434AE71-DF56-4681-87A9-A8A0058D0295}" type="slidenum">
              <a:rPr lang="en-US" sz="1200" smtClean="0"/>
              <a:pPr eaLnBrk="1" hangingPunct="1"/>
              <a:t>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2830495-3973-49A9-AD7E-531715A8B38C}" type="slidenum">
              <a:rPr lang="en-US" sz="1200" smtClean="0"/>
              <a:pPr eaLnBrk="1" hangingPunct="1"/>
              <a:t>10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403AA97-82A8-436D-8127-E2744F9913FF}" type="slidenum">
              <a:rPr lang="en-US" sz="1200" smtClean="0"/>
              <a:pPr eaLnBrk="1" hangingPunct="1"/>
              <a:t>11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1BDA73D-13F4-471C-B9D4-B8307E751AEC}" type="slidenum">
              <a:rPr lang="en-US" sz="1200" smtClean="0"/>
              <a:pPr eaLnBrk="1" hangingPunct="1"/>
              <a:t>12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D064C7-CFE6-4620-BFB8-0F3717BB11E7}" type="slidenum">
              <a:rPr lang="en-US" sz="1200" smtClean="0"/>
              <a:pPr eaLnBrk="1" hangingPunct="1"/>
              <a:t>13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07B8217-D1ED-451B-B2E7-425D72F0B6CB}" type="slidenum">
              <a:rPr lang="en-US" sz="1200" smtClean="0"/>
              <a:pPr eaLnBrk="1" hangingPunct="1"/>
              <a:t>14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C41E413-51E4-4914-9082-B87C81F559FC}" type="slidenum">
              <a:rPr lang="en-US" sz="1200" smtClean="0"/>
              <a:pPr eaLnBrk="1" hangingPunct="1"/>
              <a:t>15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B3E2D80-176C-4EF9-9714-57EE0928A750}" type="slidenum">
              <a:rPr lang="en-US" sz="1200" smtClean="0"/>
              <a:pPr eaLnBrk="1" hangingPunct="1"/>
              <a:t>16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7CBFD5-CBB8-41BA-9B84-06A96BA95411}" type="slidenum">
              <a:rPr lang="en-US" sz="1200" smtClean="0"/>
              <a:pPr eaLnBrk="1" hangingPunct="1"/>
              <a:t>17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C471696-36E5-45B3-ACB1-B70BBF38CC20}" type="slidenum">
              <a:rPr lang="en-US" sz="1200" smtClean="0"/>
              <a:pPr eaLnBrk="1" hangingPunct="1"/>
              <a:t>18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B903AC0-0893-4165-BDB1-68C9D8B402D6}" type="slidenum">
              <a:rPr lang="en-US" sz="1200" smtClean="0"/>
              <a:pPr eaLnBrk="1" hangingPunct="1"/>
              <a:t>19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77B4BF5-5808-4A32-836B-FD5BABF94CA3}" type="slidenum">
              <a:rPr lang="en-US" sz="1200" smtClean="0"/>
              <a:pPr eaLnBrk="1" hangingPunct="1"/>
              <a:t>20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105A1E9-E6EF-499E-B623-0A0479E452DE}" type="slidenum">
              <a:rPr lang="en-US" sz="1200" smtClean="0"/>
              <a:pPr eaLnBrk="1" hangingPunct="1"/>
              <a:t>21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7638A5-3454-4DA3-A82F-EC68D18BB3ED}" type="slidenum">
              <a:rPr lang="en-US" sz="1200" smtClean="0"/>
              <a:pPr eaLnBrk="1" hangingPunct="1"/>
              <a:t>22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049CAEA-D0AF-4B99-8856-6A4CB66E8AC5}" type="slidenum">
              <a:rPr lang="en-US" sz="1200" smtClean="0"/>
              <a:pPr eaLnBrk="1" hangingPunct="1"/>
              <a:t>23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2078E24-69EA-4957-A1F6-8ED68EE46F30}" type="slidenum">
              <a:rPr lang="en-US" sz="1200" smtClean="0"/>
              <a:pPr eaLnBrk="1" hangingPunct="1"/>
              <a:t>24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FB24701-0E67-4423-8591-5B9B6CF28286}" type="slidenum">
              <a:rPr lang="en-US" sz="1200" smtClean="0"/>
              <a:pPr eaLnBrk="1" hangingPunct="1"/>
              <a:t>25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54FA9C9-DA89-4D40-B840-36B481B9E4E8}" type="slidenum">
              <a:rPr lang="en-US" sz="1200" smtClean="0"/>
              <a:pPr eaLnBrk="1" hangingPunct="1"/>
              <a:t>26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2BF5904-3DD7-4ACD-9022-26678CB254F8}" type="slidenum">
              <a:rPr lang="en-US" sz="1200" smtClean="0"/>
              <a:pPr eaLnBrk="1" hangingPunct="1"/>
              <a:t>27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CC7DA2-152A-46EF-95D0-CB4CAD040907}" type="slidenum">
              <a:rPr lang="en-US" sz="1200" smtClean="0"/>
              <a:pPr eaLnBrk="1" hangingPunct="1"/>
              <a:t>28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B222AF4-2FED-4B0E-92E4-75971AB52E7B}" type="slidenum">
              <a:rPr lang="en-US" sz="1200" smtClean="0"/>
              <a:pPr eaLnBrk="1" hangingPunct="1"/>
              <a:t>29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A5782DA-4770-45DA-AA78-89390CDD8D5B}" type="slidenum">
              <a:rPr lang="en-US" sz="1200" smtClean="0"/>
              <a:pPr eaLnBrk="1" hangingPunct="1"/>
              <a:t>30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66EE068-5E9F-4EFA-8223-4ED4905FC16B}" type="slidenum">
              <a:rPr lang="en-US" sz="1200" smtClean="0"/>
              <a:pPr eaLnBrk="1" hangingPunct="1"/>
              <a:t>31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1B177CA-67D7-4658-94A0-0002D133848E}" type="slidenum">
              <a:rPr lang="en-US" sz="1200" smtClean="0"/>
              <a:pPr eaLnBrk="1" hangingPunct="1"/>
              <a:t>32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0A2C625-F269-4CFF-80CB-E433CA704FAE}" type="slidenum">
              <a:rPr lang="en-US" sz="1200" smtClean="0"/>
              <a:pPr eaLnBrk="1" hangingPunct="1"/>
              <a:t>33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E6E799-23B7-4C5F-95FF-70DBC48734EE}" type="slidenum">
              <a:rPr lang="en-US" sz="1200" smtClean="0"/>
              <a:pPr eaLnBrk="1" hangingPunct="1"/>
              <a:t>34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DC26AA6-29A9-4817-8512-69657188CF63}" type="slidenum">
              <a:rPr lang="en-US" sz="1200" smtClean="0"/>
              <a:pPr eaLnBrk="1" hangingPunct="1"/>
              <a:t>35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CBB54D-9661-4013-B11A-6C05B791399D}" type="slidenum">
              <a:rPr lang="en-US" sz="1200" smtClean="0"/>
              <a:pPr eaLnBrk="1" hangingPunct="1"/>
              <a:t>36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7393783-10C3-4B54-BB70-B12881E01301}" type="slidenum">
              <a:rPr lang="en-US" sz="1200" smtClean="0"/>
              <a:pPr eaLnBrk="1" hangingPunct="1"/>
              <a:t>37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588A991-4853-4881-9675-C8501A910315}" type="slidenum">
              <a:rPr lang="en-US" sz="1200" smtClean="0"/>
              <a:pPr eaLnBrk="1" hangingPunct="1"/>
              <a:t>38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88890BE-DE45-43F0-9F5E-2411BDC81EF0}" type="slidenum">
              <a:rPr lang="en-US" sz="1200" smtClean="0"/>
              <a:pPr eaLnBrk="1" hangingPunct="1"/>
              <a:t>39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DAA7F83-DAE2-484A-88AD-FCE0BE227C56}" type="slidenum">
              <a:rPr lang="en-US" sz="1200" smtClean="0"/>
              <a:pPr eaLnBrk="1" hangingPunct="1"/>
              <a:t>40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26A0190-3712-4F25-AC03-B07F3650C673}" type="slidenum">
              <a:rPr lang="en-US" sz="1200" smtClean="0"/>
              <a:pPr eaLnBrk="1" hangingPunct="1"/>
              <a:t>41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9DA89A2-CCE8-4432-80D0-43810CEE9617}" type="slidenum">
              <a:rPr lang="en-US" sz="1200" smtClean="0"/>
              <a:pPr eaLnBrk="1" hangingPunct="1"/>
              <a:t>42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21642B3-0D2F-4ED9-9483-85298C46DB27}" type="slidenum">
              <a:rPr lang="en-US" sz="1200" smtClean="0"/>
              <a:pPr eaLnBrk="1" hangingPunct="1"/>
              <a:t>43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ZA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A6EAB7A-C64B-45BE-A5AA-B8CF9330FC28}" type="slidenum">
              <a:rPr lang="en-US" sz="1200" smtClean="0"/>
              <a:pPr eaLnBrk="1" hangingPunct="1"/>
              <a:t>44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A64A9-A1AD-482F-BAAE-042B826FB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9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46FC5-9BE7-4E7B-9BFB-0C665970C79C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3895-4181-4D4E-9FB6-0A2BA3E5FF4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589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C1990-370C-4A92-ADB4-91D97B6D8017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8F999-40BA-46B9-819B-E796FFE34DE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14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15C8C-8D6F-4657-B7AF-77BD19859000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5CE0C-E075-4C10-9131-28567D930297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672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52CA5-4811-4D75-85B7-15CEFC92BF22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95EE7-4577-4157-A70B-DCB48DB3B09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194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B40AE-06AE-42AA-9E77-881463B42CD0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D591-09A7-4897-BC25-F9809411F7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902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5DDE0-075B-4ADB-8139-8E99AE50B779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8BC92-5099-4597-9A84-340114F8A69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771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3B1A9-9F24-47FE-8E82-D494EF5F0F41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65090-6A5A-4975-86CA-7F53455EFA9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6825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989C3-E1F8-4F19-90B8-757D04BA39D4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640FE-AF01-4EC9-88E6-57E21022A09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8020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12694-A6C4-4F32-933F-DDE7C272BF9D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F51A7-DA63-413D-840C-F5161ADF4A9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910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C2BB9-53CD-45EE-ACE4-2B898CF94EE1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3D21A-55E6-45D6-AA2A-8513D656713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3540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975" y="573088"/>
            <a:ext cx="85725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325" y="573088"/>
            <a:ext cx="576263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1544638"/>
            <a:ext cx="73152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2770188"/>
            <a:ext cx="731520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100" y="549275"/>
            <a:ext cx="1189038" cy="296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>
              <a:defRPr/>
            </a:pPr>
            <a:fld id="{F84535EF-90F4-4046-9467-30EECD05F11B}" type="datetimeFigureOut">
              <a:rPr lang="en-ZA"/>
              <a:pPr>
                <a:defRPr/>
              </a:pPr>
              <a:t>2013-07-17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549275"/>
            <a:ext cx="939800" cy="301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021640B-BCAB-4C18-8595-34508A8D245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slide" Target="slide3.xml"/><Relationship Id="rId7" Type="http://schemas.openxmlformats.org/officeDocument/2006/relationships/slide" Target="slide3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slide" Target="slide17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914400" y="2516188"/>
            <a:ext cx="7315200" cy="2595562"/>
          </a:xfrm>
        </p:spPr>
        <p:txBody>
          <a:bodyPr/>
          <a:lstStyle/>
          <a:p>
            <a:pPr eaLnBrk="1" hangingPunct="1"/>
            <a:r>
              <a:rPr lang="en-ZA" sz="6000" smtClean="0"/>
              <a:t>Life gifts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914400" y="5167313"/>
            <a:ext cx="7315200" cy="1144587"/>
          </a:xfrm>
        </p:spPr>
        <p:txBody>
          <a:bodyPr/>
          <a:lstStyle/>
          <a:p>
            <a:pPr eaLnBrk="1" hangingPunct="1"/>
            <a:r>
              <a:rPr lang="en-ZA" sz="3200" smtClean="0"/>
              <a:t>Discover yourself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Six life gifts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205038"/>
            <a:ext cx="7315200" cy="3540125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Artistic life gifts</a:t>
            </a:r>
          </a:p>
          <a:p>
            <a:pPr marL="754063" indent="-754063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Conventional life gifts</a:t>
            </a:r>
          </a:p>
          <a:p>
            <a:pPr marL="754063" indent="-754063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Realistic life gifts</a:t>
            </a:r>
          </a:p>
          <a:p>
            <a:pPr marL="754063" indent="-754063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Investigative life gifts</a:t>
            </a:r>
          </a:p>
          <a:p>
            <a:pPr marL="754063" indent="-754063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Social life gifts</a:t>
            </a:r>
          </a:p>
          <a:p>
            <a:pPr marL="754063" indent="-754063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Enterprising life gifts </a:t>
            </a:r>
          </a:p>
        </p:txBody>
      </p:sp>
      <p:sp>
        <p:nvSpPr>
          <p:cNvPr id="2" name="Action Button: Forward or Next 1">
            <a:hlinkClick r:id="rId3" action="ppaction://hlinksldjump" highlightClick="1"/>
          </p:cNvPr>
          <p:cNvSpPr/>
          <p:nvPr/>
        </p:nvSpPr>
        <p:spPr>
          <a:xfrm>
            <a:off x="7019925" y="2276475"/>
            <a:ext cx="360363" cy="28892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6" name="Action Button: Forward or Next 5">
            <a:hlinkClick r:id="rId4" action="ppaction://hlinksldjump" highlightClick="1"/>
          </p:cNvPr>
          <p:cNvSpPr/>
          <p:nvPr/>
        </p:nvSpPr>
        <p:spPr>
          <a:xfrm>
            <a:off x="7032625" y="2774950"/>
            <a:ext cx="360363" cy="28892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7" name="Action Button: Forward or Next 6">
            <a:hlinkClick r:id="rId5" action="ppaction://hlinksldjump" highlightClick="1"/>
          </p:cNvPr>
          <p:cNvSpPr/>
          <p:nvPr/>
        </p:nvSpPr>
        <p:spPr>
          <a:xfrm>
            <a:off x="7019925" y="3357563"/>
            <a:ext cx="360363" cy="28733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8" name="Action Button: Forward or Next 7">
            <a:hlinkClick r:id="rId6" action="ppaction://hlinksldjump" highlightClick="1"/>
          </p:cNvPr>
          <p:cNvSpPr/>
          <p:nvPr/>
        </p:nvSpPr>
        <p:spPr>
          <a:xfrm>
            <a:off x="7032625" y="3933825"/>
            <a:ext cx="360363" cy="28733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9" name="Action Button: Forward or Next 8">
            <a:hlinkClick r:id="rId7" action="ppaction://hlinksldjump" highlightClick="1"/>
          </p:cNvPr>
          <p:cNvSpPr/>
          <p:nvPr/>
        </p:nvSpPr>
        <p:spPr>
          <a:xfrm>
            <a:off x="7032625" y="4437063"/>
            <a:ext cx="360363" cy="28733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10" name="Action Button: Forward or Next 9">
            <a:hlinkClick r:id="rId8" action="ppaction://hlinksldjump" highlightClick="1"/>
          </p:cNvPr>
          <p:cNvSpPr/>
          <p:nvPr/>
        </p:nvSpPr>
        <p:spPr>
          <a:xfrm>
            <a:off x="7019925" y="5013325"/>
            <a:ext cx="360363" cy="28733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Six life gifts: Artistic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205038"/>
            <a:ext cx="7315200" cy="3540125"/>
          </a:xfrm>
        </p:spPr>
        <p:txBody>
          <a:bodyPr rtlCol="0"/>
          <a:lstStyle/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Artistic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Conventional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Realistic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Investigative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Social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Enterprising life gifts 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Definition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565400"/>
            <a:ext cx="7633344" cy="3095625"/>
          </a:xfrm>
        </p:spPr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ZA" sz="3700" dirty="0" smtClean="0">
                <a:latin typeface="Trebuchet MS" pitchFamily="34" charset="0"/>
                <a:cs typeface="Times New Roman" pitchFamily="18" charset="0"/>
              </a:rPr>
              <a:t>People with an artistic life gift…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ZA" sz="3700" dirty="0" smtClean="0">
                <a:latin typeface="Trebuchet MS" pitchFamily="34" charset="0"/>
                <a:cs typeface="Times New Roman" pitchFamily="18" charset="0"/>
              </a:rPr>
              <a:t>have artistic, innovating or intuitive abilities &amp; like to work in unstructured situations using their imagination &amp; creativity</a:t>
            </a:r>
            <a:endParaRPr lang="en-US" sz="3700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Key phrase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3213100"/>
            <a:ext cx="7435850" cy="762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smtClean="0">
                <a:latin typeface="Trebuchet MS" pitchFamily="34" charset="0"/>
                <a:cs typeface="Times New Roman" pitchFamily="18" charset="0"/>
              </a:rPr>
              <a:t>“Let’s create!” 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Characteristics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989138"/>
            <a:ext cx="7704138" cy="4608512"/>
          </a:xfrm>
        </p:spPr>
        <p:txBody>
          <a:bodyPr>
            <a:normAutofit lnSpcReduction="10000"/>
          </a:bodyPr>
          <a:lstStyle/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People with this life gift are ‘original’ people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like to do things differently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do not conform easily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free-spirited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creative &amp; love to do things innovatively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artistic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often musical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0"/>
            <a:ext cx="7602537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Work environment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989138"/>
            <a:ext cx="7920037" cy="4535487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careers where there is more freedom, autonomy and less structure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At work they want to give expression to their creative side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628775"/>
            <a:ext cx="7531100" cy="4968875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Acting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Dancing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Performing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Writing or reporting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Express themselves through music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Creative problem solving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Creative expression through colour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Sculpting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smtClean="0">
                <a:latin typeface="Trebuchet MS" pitchFamily="34" charset="0"/>
                <a:cs typeface="Times New Roman" pitchFamily="18" charset="0"/>
              </a:rPr>
              <a:t>Photography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628775"/>
            <a:ext cx="7531100" cy="4968875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Strategising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Graphic arts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Painting 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Travel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Interior design or decorating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good at using &amp; may have an interest in languages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Six life gifts: Conventional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205038"/>
            <a:ext cx="7315200" cy="3540125"/>
          </a:xfrm>
        </p:spPr>
        <p:txBody>
          <a:bodyPr rtlCol="0"/>
          <a:lstStyle/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Artistic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Conventional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Realistic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Investigative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Social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Enterprising life gifts 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Definition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492374"/>
            <a:ext cx="7435850" cy="3600921"/>
          </a:xfrm>
        </p:spPr>
        <p:txBody>
          <a:bodyPr>
            <a:no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People with a conventional life gift…</a:t>
            </a:r>
          </a:p>
          <a:p>
            <a:pPr algn="ctr" eaLnBrk="1" hangingPunct="1">
              <a:buNone/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like to work with concrete facts, data, or information. They often have clerical, logistical or numerical abilities, </a:t>
            </a:r>
            <a:r>
              <a:rPr lang="en-ZA" sz="3200" dirty="0">
                <a:latin typeface="Trebuchet MS" pitchFamily="34" charset="0"/>
                <a:cs typeface="Times New Roman" pitchFamily="18" charset="0"/>
              </a:rPr>
              <a:t>appreciate detail </a:t>
            </a: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and are good at finishing what they start</a:t>
            </a:r>
            <a:endParaRPr lang="en-US" sz="3200" b="1" i="1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Key phrase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3429000"/>
            <a:ext cx="7435850" cy="762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smtClean="0">
                <a:latin typeface="Trebuchet MS" pitchFamily="34" charset="0"/>
                <a:cs typeface="Times New Roman" pitchFamily="18" charset="0"/>
              </a:rPr>
              <a:t>“Let’s be dependable!”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Characteristics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8135937" cy="4752975"/>
          </a:xfrm>
        </p:spPr>
        <p:txBody>
          <a:bodyPr/>
          <a:lstStyle/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People with this life gift are practical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do things in a pragmatic &amp; methodical fashion, step by step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often highly efficient in completing what they start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like things to happen in an orderly and neat way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need structure to be effective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focus more on detail than the ‘bigger picture’</a:t>
            </a:r>
            <a:endParaRPr lang="en-US" sz="3200" b="1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Work environments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7632700" cy="4679950"/>
          </a:xfrm>
        </p:spPr>
        <p:txBody>
          <a:bodyPr/>
          <a:lstStyle/>
          <a:p>
            <a:pPr marL="754063" indent="-754063" eaLnBrk="1" hangingPunct="1"/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careers where there are hierarchies, structures, schedules, budgets, deadlines &amp; routine</a:t>
            </a:r>
          </a:p>
          <a:p>
            <a:pPr marL="754063" indent="-754063" eaLnBrk="1" hangingPunct="1"/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Suitable work environments might include accounting, office management, data processing, working with money or numbers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016125"/>
            <a:ext cx="8064500" cy="5013325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Organising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Appraising, assessing, measuring or evaluating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Focusing on detail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Managing time or budgets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Setting priorities or creating schedules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Calculating &amp; expressing their mathematical skills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7488237" cy="5013325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Taking responsibility 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Organizing 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Collecting, hoarding &amp; arranging things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315200" cy="1154113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Six life gifts: Realistic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205038"/>
            <a:ext cx="7315200" cy="3540125"/>
          </a:xfrm>
        </p:spPr>
        <p:txBody>
          <a:bodyPr rtlCol="0"/>
          <a:lstStyle/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Artistic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Conventional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Realistic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Investigative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Social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Enterprising life gifts 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Definition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565400"/>
            <a:ext cx="7435850" cy="316706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ZA" sz="3600" dirty="0" smtClean="0">
                <a:latin typeface="Trebuchet MS" pitchFamily="34" charset="0"/>
                <a:cs typeface="Times New Roman" pitchFamily="18" charset="0"/>
              </a:rPr>
              <a:t>People with a realistic gift…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ZA" sz="3600" dirty="0">
                <a:latin typeface="Trebuchet MS" pitchFamily="34" charset="0"/>
                <a:cs typeface="Times New Roman" pitchFamily="18" charset="0"/>
              </a:rPr>
              <a:t>o</a:t>
            </a:r>
            <a:r>
              <a:rPr lang="en-ZA" sz="3600" dirty="0" smtClean="0">
                <a:latin typeface="Trebuchet MS" pitchFamily="34" charset="0"/>
                <a:cs typeface="Times New Roman" pitchFamily="18" charset="0"/>
              </a:rPr>
              <a:t>ften have athletic or mechanical abilities. They prefer to work with objects, machines, tools, plants or animals and enjoy the outdoors</a:t>
            </a:r>
            <a:endParaRPr lang="en-US" sz="3600" b="1" i="1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Key phrase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3141663"/>
            <a:ext cx="7435850" cy="1143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dirty="0" smtClean="0">
                <a:latin typeface="Trebuchet MS" pitchFamily="34" charset="0"/>
                <a:cs typeface="Times New Roman" pitchFamily="18" charset="0"/>
              </a:rPr>
              <a:t>“Let’s roll up our sleeves &amp; get the job done!”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Characteristics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7848600" cy="4752975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People with this life gift are outdoor people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tend to be athletic &amp; love to participate in sport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like to work with their hands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often highly efficient with mechanical things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prefer one-on-one interaction or smaller groups of people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74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Work environments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700213"/>
            <a:ext cx="7848600" cy="4968875"/>
          </a:xfrm>
        </p:spPr>
        <p:txBody>
          <a:bodyPr>
            <a:normAutofit/>
          </a:bodyPr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careers where they can actively be hands-on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often prefer to work with things or objects rather than people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Suitable work environments might include agriculture, engineering, construction, maintenance or any job where they can use their hands or work with tools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916113"/>
            <a:ext cx="8137276" cy="4752975"/>
          </a:xfrm>
        </p:spPr>
        <p:txBody>
          <a:bodyPr>
            <a:normAutofit/>
          </a:bodyPr>
          <a:lstStyle/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Mechanical things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Operating (heavy) equipment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Driving or piloting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Building mechanical/structural devices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Playing sport or activities where they can use their ‘ball sense’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Organising supplies or implements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Taking physical risks</a:t>
            </a:r>
          </a:p>
          <a:p>
            <a:pPr marL="754063" indent="-754063" eaLnBrk="1" hangingPunct="1">
              <a:lnSpc>
                <a:spcPct val="90000"/>
              </a:lnSpc>
              <a:defRPr/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Growing a garden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916113"/>
            <a:ext cx="7777162" cy="4752975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ZA" sz="3200" smtClean="0">
                <a:latin typeface="Trebuchet MS" pitchFamily="34" charset="0"/>
                <a:cs typeface="Times New Roman" pitchFamily="18" charset="0"/>
              </a:rPr>
              <a:t>Hunting/fishing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smtClean="0">
                <a:latin typeface="Trebuchet MS" pitchFamily="34" charset="0"/>
                <a:cs typeface="Times New Roman" pitchFamily="18" charset="0"/>
              </a:rPr>
              <a:t>Woodworking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smtClean="0">
                <a:latin typeface="Trebuchet MS" pitchFamily="34" charset="0"/>
                <a:cs typeface="Times New Roman" pitchFamily="18" charset="0"/>
              </a:rPr>
              <a:t>Coaching team sports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smtClean="0">
                <a:latin typeface="Trebuchet MS" pitchFamily="34" charset="0"/>
                <a:cs typeface="Times New Roman" pitchFamily="18" charset="0"/>
              </a:rPr>
              <a:t>Building models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smtClean="0">
                <a:latin typeface="Trebuchet MS" pitchFamily="34" charset="0"/>
                <a:cs typeface="Times New Roman" pitchFamily="18" charset="0"/>
              </a:rPr>
              <a:t>Repairing cars, equipment, etc.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smtClean="0">
                <a:latin typeface="Trebuchet MS" pitchFamily="34" charset="0"/>
                <a:cs typeface="Times New Roman" pitchFamily="18" charset="0"/>
              </a:rPr>
              <a:t>Target shooting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smtClean="0">
                <a:latin typeface="Trebuchet MS" pitchFamily="34" charset="0"/>
                <a:cs typeface="Times New Roman" pitchFamily="18" charset="0"/>
              </a:rPr>
              <a:t>Landscaping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315200" cy="1154113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Six life gifts: Investigative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205038"/>
            <a:ext cx="7315200" cy="3540125"/>
          </a:xfrm>
        </p:spPr>
        <p:txBody>
          <a:bodyPr rtlCol="0"/>
          <a:lstStyle/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Artistic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Conventional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Realistic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Investigative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Social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Enterprising life gifts </a:t>
            </a:r>
          </a:p>
        </p:txBody>
      </p:sp>
      <p:sp>
        <p:nvSpPr>
          <p:cNvPr id="2" name="Action Button: Beginning 1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Definition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636838"/>
            <a:ext cx="7435850" cy="2808386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ZA" sz="4000" dirty="0" smtClean="0">
                <a:latin typeface="Trebuchet MS" pitchFamily="34" charset="0"/>
                <a:cs typeface="Times New Roman" pitchFamily="18" charset="0"/>
              </a:rPr>
              <a:t>People with an investigative life gift…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ZA" sz="4000" dirty="0" smtClean="0">
                <a:latin typeface="Trebuchet MS" pitchFamily="34" charset="0"/>
                <a:cs typeface="Times New Roman" pitchFamily="18" charset="0"/>
              </a:rPr>
              <a:t>like to observe, learn, investigate, analyze, assess, evaluate, design or solve interesting or complex problems</a:t>
            </a:r>
            <a:endParaRPr lang="en-US" sz="4000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08725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74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Key phrase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3284538"/>
            <a:ext cx="7435850" cy="1143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smtClean="0">
                <a:latin typeface="Trebuchet MS" pitchFamily="34" charset="0"/>
                <a:cs typeface="Times New Roman" pitchFamily="18" charset="0"/>
              </a:rPr>
              <a:t>“Let’s figure this out!”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Characteristics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916113"/>
            <a:ext cx="7848600" cy="5041900"/>
          </a:xfrm>
        </p:spPr>
        <p:txBody>
          <a:bodyPr/>
          <a:lstStyle/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People with this life gift are often curious to know more than what their natural senses observe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tend to be rational &amp; analytical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love intellectual pursuits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excited by things that make logically sense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want to operate autonomously or independently</a:t>
            </a:r>
          </a:p>
          <a:p>
            <a:pPr marL="754063" indent="-754063" eaLnBrk="1" hangingPunct="1">
              <a:lnSpc>
                <a:spcPct val="8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prefer smaller groups of people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175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Work environments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8775"/>
            <a:ext cx="7921625" cy="4968875"/>
          </a:xfrm>
        </p:spPr>
        <p:txBody>
          <a:bodyPr>
            <a:normAutofit lnSpcReduction="10000"/>
          </a:bodyPr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careers where they can do research, gather information or find out about things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prefer to work with ideas rather than people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out careers where they can experiment with their knowledge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Suitable work environments might include sciences, higher education, theoretical areas of business, strategic planning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7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133600"/>
            <a:ext cx="7315200" cy="4724400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Defining and inventing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Researching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Conceptualising &amp; theorising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Solving complex problems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Working with computers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Compiling information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Reading</a:t>
            </a:r>
          </a:p>
          <a:p>
            <a:pPr marL="754063" indent="-754063" eaLnBrk="1" hangingPunct="1">
              <a:lnSpc>
                <a:spcPct val="90000"/>
              </a:lnSpc>
            </a:pPr>
            <a:endParaRPr lang="en-ZA" sz="3200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7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133600"/>
            <a:ext cx="8064500" cy="4319588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Crossword puzzles/</a:t>
            </a:r>
            <a:r>
              <a:rPr lang="en-US" sz="3200" dirty="0" err="1" smtClean="0">
                <a:latin typeface="Trebuchet MS" pitchFamily="34" charset="0"/>
                <a:cs typeface="Times New Roman" pitchFamily="18" charset="0"/>
              </a:rPr>
              <a:t>sudoku</a:t>
            </a: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/board games/riddles/brain teasers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>
                <a:latin typeface="Trebuchet MS" pitchFamily="34" charset="0"/>
                <a:cs typeface="Times New Roman" pitchFamily="18" charset="0"/>
              </a:rPr>
              <a:t>Computers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Preserving endangered species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Visiting museums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Collecting things like rocks, stamps, coins, tools, information, knowledge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Recreational flying</a:t>
            </a:r>
          </a:p>
          <a:p>
            <a:pPr marL="754063" indent="-754063" eaLnBrk="1" hangingPunct="1">
              <a:lnSpc>
                <a:spcPct val="90000"/>
              </a:lnSpc>
            </a:pPr>
            <a:endParaRPr lang="en-US" sz="3200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315200" cy="1154113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Six life gifts: Social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205038"/>
            <a:ext cx="7315200" cy="3540125"/>
          </a:xfrm>
        </p:spPr>
        <p:txBody>
          <a:bodyPr rtlCol="0"/>
          <a:lstStyle/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Artistic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Conventional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Realistic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Investigative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Social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Enterprising life gifts 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Definition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565400"/>
            <a:ext cx="7435850" cy="3240088"/>
          </a:xfrm>
        </p:spPr>
        <p:txBody>
          <a:bodyPr>
            <a:normAutofit fontScale="925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ZA" sz="4000" dirty="0" smtClean="0">
                <a:latin typeface="Trebuchet MS" pitchFamily="34" charset="0"/>
                <a:cs typeface="Times New Roman" pitchFamily="18" charset="0"/>
              </a:rPr>
              <a:t>People with a social gift…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ZA" sz="4000" dirty="0" smtClean="0">
                <a:latin typeface="Trebuchet MS" pitchFamily="34" charset="0"/>
                <a:cs typeface="Times New Roman" pitchFamily="18" charset="0"/>
              </a:rPr>
              <a:t>like to work with people to enlighten, encourage, support, help, train or cure them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ZA" sz="4000" dirty="0" smtClean="0">
                <a:latin typeface="Trebuchet MS" pitchFamily="34" charset="0"/>
                <a:cs typeface="Times New Roman" pitchFamily="18" charset="0"/>
              </a:rPr>
              <a:t>and are often skilled with words</a:t>
            </a:r>
            <a:endParaRPr lang="en-US" sz="4000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Key phrase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3357563"/>
            <a:ext cx="7435850" cy="1143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smtClean="0">
                <a:latin typeface="Trebuchet MS" pitchFamily="34" charset="0"/>
                <a:cs typeface="Times New Roman" pitchFamily="18" charset="0"/>
              </a:rPr>
              <a:t>“Let’s work together!”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74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Characteristics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133600"/>
            <a:ext cx="7561263" cy="4895800"/>
          </a:xfrm>
        </p:spPr>
        <p:txBody>
          <a:bodyPr>
            <a:normAutofit lnSpcReduction="10000"/>
          </a:bodyPr>
          <a:lstStyle/>
          <a:p>
            <a:pPr marL="754063" indent="-754063" eaLnBrk="1" hangingPunct="1">
              <a:lnSpc>
                <a:spcPct val="8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People with this life gift are often helpful, supportive and giving</a:t>
            </a:r>
          </a:p>
          <a:p>
            <a:pPr marL="754063" indent="-754063" eaLnBrk="1" hangingPunct="1">
              <a:lnSpc>
                <a:spcPct val="80000"/>
              </a:lnSpc>
              <a:defRPr/>
            </a:pPr>
            <a:r>
              <a:rPr lang="en-US" sz="3200" dirty="0">
                <a:latin typeface="Trebuchet MS" pitchFamily="34" charset="0"/>
                <a:cs typeface="Times New Roman" pitchFamily="18" charset="0"/>
              </a:rPr>
              <a:t>They are understanding, engaging and empathetic</a:t>
            </a:r>
          </a:p>
          <a:p>
            <a:pPr marL="754063" indent="-754063" eaLnBrk="1" hangingPunct="1">
              <a:lnSpc>
                <a:spcPct val="80000"/>
              </a:lnSpc>
              <a:defRPr/>
            </a:pPr>
            <a:r>
              <a:rPr lang="en-US" sz="3200" dirty="0">
                <a:latin typeface="Trebuchet MS" pitchFamily="34" charset="0"/>
                <a:cs typeface="Times New Roman" pitchFamily="18" charset="0"/>
              </a:rPr>
              <a:t>They are people-oriented</a:t>
            </a:r>
          </a:p>
          <a:p>
            <a:pPr marL="754063" indent="-754063" eaLnBrk="1" hangingPunct="1">
              <a:lnSpc>
                <a:spcPct val="8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like to work together in teams</a:t>
            </a:r>
          </a:p>
          <a:p>
            <a:pPr marL="754063" indent="-754063" eaLnBrk="1" hangingPunct="1">
              <a:lnSpc>
                <a:spcPct val="8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‘peacemakers’ and ‘bridge builders’</a:t>
            </a:r>
          </a:p>
          <a:p>
            <a:pPr marL="754063" indent="-754063" eaLnBrk="1" hangingPunct="1">
              <a:lnSpc>
                <a:spcPct val="8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tend to be more extroverted</a:t>
            </a:r>
          </a:p>
          <a:p>
            <a:pPr marL="754063" indent="-754063" eaLnBrk="1" hangingPunct="1">
              <a:lnSpc>
                <a:spcPct val="80000"/>
              </a:lnSpc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find other cultures and customs interesting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79563" y="333375"/>
            <a:ext cx="6808787" cy="838200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/>
            </a:r>
            <a:br>
              <a:rPr lang="en-US" smtClean="0">
                <a:cs typeface="Times New Roman" pitchFamily="18" charset="0"/>
              </a:rPr>
            </a:br>
            <a:r>
              <a:rPr lang="en-US" smtClean="0">
                <a:cs typeface="Times New Roman" pitchFamily="18" charset="0"/>
              </a:rPr>
              <a:t>Work environments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773238"/>
            <a:ext cx="7848600" cy="4895850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careers where they can serve, support and encourage others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prefer to work with people rather than with ideas or things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Suitable work environments might include schools, churches, social services, psychology, anthropology, health organisations or the ‘people side’ of business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7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8135937" cy="4679950"/>
          </a:xfrm>
        </p:spPr>
        <p:txBody>
          <a:bodyPr>
            <a:noAutofit/>
          </a:bodyPr>
          <a:lstStyle/>
          <a:p>
            <a:pPr marL="754063" indent="-754063" eaLnBrk="1" hangingPunct="1"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Teaching and sharing their knowledge</a:t>
            </a:r>
          </a:p>
          <a:p>
            <a:pPr marL="754063" indent="-754063" eaLnBrk="1" hangingPunct="1"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Listening &amp; facilitating</a:t>
            </a:r>
          </a:p>
          <a:p>
            <a:pPr marL="754063" indent="-754063" eaLnBrk="1" hangingPunct="1"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Understanding, counseling &amp; coaching others</a:t>
            </a:r>
          </a:p>
          <a:p>
            <a:pPr marL="754063" indent="-754063" eaLnBrk="1" hangingPunct="1"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Serving and supporting others</a:t>
            </a:r>
          </a:p>
          <a:p>
            <a:pPr marL="754063" indent="-754063" eaLnBrk="1" hangingPunct="1"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Evaluating, measuring or assessing people’s potential and purpose</a:t>
            </a:r>
          </a:p>
          <a:p>
            <a:pPr marL="754063" indent="-754063" eaLnBrk="1" hangingPunct="1"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Showing empathy &amp; tact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7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8135937" cy="4679950"/>
          </a:xfrm>
        </p:spPr>
        <p:txBody>
          <a:bodyPr/>
          <a:lstStyle/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Writing</a:t>
            </a:r>
          </a:p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Helping others with personal problems</a:t>
            </a:r>
          </a:p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Meeting new people</a:t>
            </a:r>
          </a:p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Attending sporting events</a:t>
            </a:r>
          </a:p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Caring for children</a:t>
            </a:r>
          </a:p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Religious and spiritual activities</a:t>
            </a:r>
          </a:p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Going to social gatherings</a:t>
            </a:r>
          </a:p>
          <a:p>
            <a:pPr marL="754063" indent="-754063" eaLnBrk="1" hangingPunct="1"/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Playing team sports</a:t>
            </a:r>
            <a:endParaRPr lang="en-US" sz="3200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315200" cy="1154113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Six life gifts: Enterprising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205038"/>
            <a:ext cx="7315200" cy="3540125"/>
          </a:xfrm>
        </p:spPr>
        <p:txBody>
          <a:bodyPr rtlCol="0"/>
          <a:lstStyle/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Artistic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Conventional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Realistic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Investigative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Trebuchet MS" pitchFamily="34" charset="0"/>
                <a:cs typeface="Times New Roman" pitchFamily="18" charset="0"/>
              </a:rPr>
              <a:t>Social life gifts</a:t>
            </a:r>
          </a:p>
          <a:p>
            <a:pPr marL="754063" indent="-754063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Enterprising life gifts 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Definition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708275"/>
            <a:ext cx="7777162" cy="316865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700" dirty="0" smtClean="0">
                <a:latin typeface="Trebuchet MS" pitchFamily="34" charset="0"/>
                <a:cs typeface="Times New Roman" pitchFamily="18" charset="0"/>
              </a:rPr>
              <a:t>People with an enterprising life gift…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3700" dirty="0" smtClean="0">
                <a:latin typeface="Trebuchet MS" pitchFamily="34" charset="0"/>
                <a:cs typeface="Times New Roman" pitchFamily="18" charset="0"/>
              </a:rPr>
              <a:t>like to work with people, strategies and systems in business. They like influencing, persuading, </a:t>
            </a:r>
            <a:r>
              <a:rPr lang="en-US" sz="3700" dirty="0" err="1" smtClean="0">
                <a:latin typeface="Trebuchet MS" pitchFamily="34" charset="0"/>
                <a:cs typeface="Times New Roman" pitchFamily="18" charset="0"/>
              </a:rPr>
              <a:t>organising</a:t>
            </a:r>
            <a:r>
              <a:rPr lang="en-US" sz="3700" dirty="0" smtClean="0">
                <a:latin typeface="Trebuchet MS" pitchFamily="34" charset="0"/>
                <a:cs typeface="Times New Roman" pitchFamily="18" charset="0"/>
              </a:rPr>
              <a:t>, leading or managing people for organizational goals or economic gain</a:t>
            </a:r>
            <a:endParaRPr lang="en-US" sz="3700" b="1" i="1" dirty="0" smtClean="0">
              <a:latin typeface="Trebuchet MS" pitchFamily="34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endParaRPr lang="en-US" sz="3700" b="1" i="1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01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Key phrase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3141663"/>
            <a:ext cx="7435850" cy="1143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dirty="0" smtClean="0">
                <a:latin typeface="Trebuchet MS" pitchFamily="34" charset="0"/>
                <a:cs typeface="Times New Roman" pitchFamily="18" charset="0"/>
              </a:rPr>
              <a:t>“Let’s do business!”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Characteristics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989138"/>
            <a:ext cx="7632700" cy="4608512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often very persuasive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self-confident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like to express themselves verbally and tell others what to do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don’t mind taking risks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are often found in leadership positions in business, groups or communities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enjoy interaction with people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315200" cy="1154113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Work environments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773238"/>
            <a:ext cx="7626350" cy="4824412"/>
          </a:xfrm>
        </p:spPr>
        <p:txBody>
          <a:bodyPr>
            <a:normAutofit lnSpcReduction="10000"/>
          </a:bodyPr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careers where they can manage, lead, promote or market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want to be in leadership positions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They seek out careers where they can make money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Suitable work environments might include business leadership, strategic thinkers, marketing management or government leadership positions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7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916113"/>
            <a:ext cx="7315200" cy="4608512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Public speaking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Marketing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Persuading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Negotiating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To be in leadership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Management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Taking constructive action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US" sz="3200" dirty="0" smtClean="0">
                <a:latin typeface="Trebuchet MS" pitchFamily="34" charset="0"/>
                <a:cs typeface="Times New Roman" pitchFamily="18" charset="0"/>
              </a:rPr>
              <a:t>Adventurous activities</a:t>
            </a: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763"/>
            <a:ext cx="7315200" cy="1154112"/>
          </a:xfrm>
        </p:spPr>
        <p:txBody>
          <a:bodyPr/>
          <a:lstStyle/>
          <a:p>
            <a:pPr algn="r" eaLnBrk="1" hangingPunct="1"/>
            <a:r>
              <a:rPr lang="en-US" smtClean="0">
                <a:cs typeface="Times New Roman" pitchFamily="18" charset="0"/>
              </a:rPr>
              <a:t>Things they love to do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916113"/>
            <a:ext cx="7315200" cy="4608512"/>
          </a:xfrm>
        </p:spPr>
        <p:txBody>
          <a:bodyPr/>
          <a:lstStyle/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Discussing politics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Reading business journals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Watching the stock market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Attending meetings &amp; conferences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Selling products</a:t>
            </a:r>
          </a:p>
          <a:p>
            <a:pPr marL="754063" indent="-754063" eaLnBrk="1" hangingPunct="1">
              <a:lnSpc>
                <a:spcPct val="90000"/>
              </a:lnSpc>
            </a:pPr>
            <a:r>
              <a:rPr lang="en-ZA" sz="3200" dirty="0" smtClean="0">
                <a:latin typeface="Trebuchet MS" pitchFamily="34" charset="0"/>
                <a:cs typeface="Times New Roman" pitchFamily="18" charset="0"/>
              </a:rPr>
              <a:t>Setting up big events</a:t>
            </a:r>
            <a:endParaRPr lang="en-US" sz="3200" dirty="0" smtClean="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Action Button: Beginning 3">
            <a:hlinkClick r:id="rId3" action="ppaction://hlinksldjump" highlightClick="1"/>
          </p:cNvPr>
          <p:cNvSpPr/>
          <p:nvPr/>
        </p:nvSpPr>
        <p:spPr>
          <a:xfrm>
            <a:off x="8604250" y="6381750"/>
            <a:ext cx="431800" cy="360363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1329</Words>
  <Application>Microsoft Office PowerPoint</Application>
  <PresentationFormat>On-screen Show (4:3)</PresentationFormat>
  <Paragraphs>284</Paragraphs>
  <Slides>44</Slides>
  <Notes>43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Perspective</vt:lpstr>
      <vt:lpstr>Life gifts</vt:lpstr>
      <vt:lpstr>Six life gifts</vt:lpstr>
      <vt:lpstr>Six life gifts: Artistic</vt:lpstr>
      <vt:lpstr>Definition</vt:lpstr>
      <vt:lpstr>Key phrase</vt:lpstr>
      <vt:lpstr>Characteristics</vt:lpstr>
      <vt:lpstr>Work environment</vt:lpstr>
      <vt:lpstr>Things they love to do</vt:lpstr>
      <vt:lpstr>Things they love to do</vt:lpstr>
      <vt:lpstr>Six life gifts: Conventional</vt:lpstr>
      <vt:lpstr>Definition</vt:lpstr>
      <vt:lpstr>Key phrase</vt:lpstr>
      <vt:lpstr>Characteristics</vt:lpstr>
      <vt:lpstr>Work environments</vt:lpstr>
      <vt:lpstr>Things they love to do</vt:lpstr>
      <vt:lpstr>Things they love to do</vt:lpstr>
      <vt:lpstr>Six life gifts: Realistic</vt:lpstr>
      <vt:lpstr>Definition</vt:lpstr>
      <vt:lpstr>Key phrase</vt:lpstr>
      <vt:lpstr>Characteristics</vt:lpstr>
      <vt:lpstr>Work environments</vt:lpstr>
      <vt:lpstr>Things they love to do</vt:lpstr>
      <vt:lpstr>Things they love to do</vt:lpstr>
      <vt:lpstr>Six life gifts: Investigative</vt:lpstr>
      <vt:lpstr>Definition</vt:lpstr>
      <vt:lpstr>Key phrase</vt:lpstr>
      <vt:lpstr>Characteristics</vt:lpstr>
      <vt:lpstr>Work environments</vt:lpstr>
      <vt:lpstr>Things they love to do</vt:lpstr>
      <vt:lpstr>Things they love to do</vt:lpstr>
      <vt:lpstr>Six life gifts: Social</vt:lpstr>
      <vt:lpstr>Definition</vt:lpstr>
      <vt:lpstr>Key phrase</vt:lpstr>
      <vt:lpstr>Characteristics</vt:lpstr>
      <vt:lpstr> Work environments</vt:lpstr>
      <vt:lpstr>Things they love to do</vt:lpstr>
      <vt:lpstr>Things they love to do</vt:lpstr>
      <vt:lpstr>Six life gifts: Enterprising</vt:lpstr>
      <vt:lpstr>Definition</vt:lpstr>
      <vt:lpstr>Key phrase</vt:lpstr>
      <vt:lpstr>Characteristics</vt:lpstr>
      <vt:lpstr>Work environments</vt:lpstr>
      <vt:lpstr>Things they love to do</vt:lpstr>
      <vt:lpstr>Things they love to 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gifts</dc:title>
  <dc:creator>Nico Liebenberg</dc:creator>
  <cp:lastModifiedBy>Nico Liebenberg</cp:lastModifiedBy>
  <cp:revision>32</cp:revision>
  <dcterms:modified xsi:type="dcterms:W3CDTF">2013-07-17T17:15:50Z</dcterms:modified>
</cp:coreProperties>
</file>