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7" r:id="rId2"/>
    <p:sldId id="293" r:id="rId3"/>
    <p:sldId id="268" r:id="rId4"/>
    <p:sldId id="278" r:id="rId5"/>
    <p:sldId id="273" r:id="rId6"/>
    <p:sldId id="292" r:id="rId7"/>
    <p:sldId id="291" r:id="rId8"/>
    <p:sldId id="274" r:id="rId9"/>
    <p:sldId id="265" r:id="rId10"/>
    <p:sldId id="279" r:id="rId11"/>
    <p:sldId id="280" r:id="rId12"/>
    <p:sldId id="284" r:id="rId13"/>
    <p:sldId id="285" r:id="rId14"/>
    <p:sldId id="286" r:id="rId15"/>
    <p:sldId id="287" r:id="rId16"/>
    <p:sldId id="288" r:id="rId17"/>
    <p:sldId id="28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D130A-AC27-486E-8F1D-AD2A90D575C2}" type="datetimeFigureOut">
              <a:rPr lang="en-ZA" smtClean="0"/>
              <a:t>2016/05/11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F8E17-CF41-4628-9DEB-E216FE68A33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43912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585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3293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2958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472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6267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5529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18103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31072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27975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43504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51875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681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0A3E-A534-4393-B696-F6F3F7A16A52}" type="datetimeFigureOut">
              <a:rPr lang="en-ZA" smtClean="0"/>
              <a:t>2016/05/11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74EF1-DAFE-427B-AC97-C5756EF1A42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07979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0A3E-A534-4393-B696-F6F3F7A16A52}" type="datetimeFigureOut">
              <a:rPr lang="en-ZA" smtClean="0"/>
              <a:t>2016/05/11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74EF1-DAFE-427B-AC97-C5756EF1A42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19105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0A3E-A534-4393-B696-F6F3F7A16A52}" type="datetimeFigureOut">
              <a:rPr lang="en-ZA" smtClean="0"/>
              <a:t>2016/05/11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74EF1-DAFE-427B-AC97-C5756EF1A42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14043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0A3E-A534-4393-B696-F6F3F7A16A52}" type="datetimeFigureOut">
              <a:rPr lang="en-ZA" smtClean="0"/>
              <a:t>2016/05/11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74EF1-DAFE-427B-AC97-C5756EF1A42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33738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0A3E-A534-4393-B696-F6F3F7A16A52}" type="datetimeFigureOut">
              <a:rPr lang="en-ZA" smtClean="0"/>
              <a:t>2016/05/11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74EF1-DAFE-427B-AC97-C5756EF1A42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62510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0A3E-A534-4393-B696-F6F3F7A16A52}" type="datetimeFigureOut">
              <a:rPr lang="en-ZA" smtClean="0"/>
              <a:t>2016/05/11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74EF1-DAFE-427B-AC97-C5756EF1A42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30394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0A3E-A534-4393-B696-F6F3F7A16A52}" type="datetimeFigureOut">
              <a:rPr lang="en-ZA" smtClean="0"/>
              <a:t>2016/05/11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74EF1-DAFE-427B-AC97-C5756EF1A42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7070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0A3E-A534-4393-B696-F6F3F7A16A52}" type="datetimeFigureOut">
              <a:rPr lang="en-ZA" smtClean="0"/>
              <a:t>2016/05/11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74EF1-DAFE-427B-AC97-C5756EF1A42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09542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0A3E-A534-4393-B696-F6F3F7A16A52}" type="datetimeFigureOut">
              <a:rPr lang="en-ZA" smtClean="0"/>
              <a:t>2016/05/11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74EF1-DAFE-427B-AC97-C5756EF1A42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88327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0A3E-A534-4393-B696-F6F3F7A16A52}" type="datetimeFigureOut">
              <a:rPr lang="en-ZA" smtClean="0"/>
              <a:t>2016/05/11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74EF1-DAFE-427B-AC97-C5756EF1A42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52929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0A3E-A534-4393-B696-F6F3F7A16A52}" type="datetimeFigureOut">
              <a:rPr lang="en-ZA" smtClean="0"/>
              <a:t>2016/05/11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74EF1-DAFE-427B-AC97-C5756EF1A42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86288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0A3E-A534-4393-B696-F6F3F7A16A52}" type="datetimeFigureOut">
              <a:rPr lang="en-ZA" smtClean="0"/>
              <a:t>2016/05/11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74EF1-DAFE-427B-AC97-C5756EF1A428}" type="slidenum">
              <a:rPr lang="en-ZA" smtClean="0"/>
              <a:t>‹#›</a:t>
            </a:fld>
            <a:endParaRPr lang="en-Z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41801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0A3E-A534-4393-B696-F6F3F7A16A52}" type="datetimeFigureOut">
              <a:rPr lang="en-ZA" smtClean="0"/>
              <a:t>2016/05/11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74EF1-DAFE-427B-AC97-C5756EF1A42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60949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0A3E-A534-4393-B696-F6F3F7A16A52}" type="datetimeFigureOut">
              <a:rPr lang="en-ZA" smtClean="0"/>
              <a:t>2016/05/11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74EF1-DAFE-427B-AC97-C5756EF1A42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699057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0A3E-A534-4393-B696-F6F3F7A16A52}" type="datetimeFigureOut">
              <a:rPr lang="en-ZA" smtClean="0"/>
              <a:t>2016/05/11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74EF1-DAFE-427B-AC97-C5756EF1A42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653070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0A3E-A534-4393-B696-F6F3F7A16A52}" type="datetimeFigureOut">
              <a:rPr lang="en-ZA" smtClean="0"/>
              <a:t>2016/05/11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74EF1-DAFE-427B-AC97-C5756EF1A42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397716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0A3E-A534-4393-B696-F6F3F7A16A52}" type="datetimeFigureOut">
              <a:rPr lang="en-ZA" smtClean="0"/>
              <a:t>2016/05/11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74EF1-DAFE-427B-AC97-C5756EF1A42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87765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F3D0A3E-A534-4393-B696-F6F3F7A16A52}" type="datetimeFigureOut">
              <a:rPr lang="en-ZA" smtClean="0"/>
              <a:t>2016/05/11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74EF1-DAFE-427B-AC97-C5756EF1A42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936057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447800"/>
            <a:ext cx="8825659" cy="3329581"/>
          </a:xfrm>
        </p:spPr>
        <p:txBody>
          <a:bodyPr/>
          <a:lstStyle/>
          <a:p>
            <a:r>
              <a:rPr lang="en-ZA" sz="5400" dirty="0" smtClean="0"/>
              <a:t>Listen Intentionally</a:t>
            </a:r>
            <a:endParaRPr lang="en-ZA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2800" dirty="0" smtClean="0"/>
              <a:t>Balance Life coach training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2969671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882685"/>
            <a:ext cx="9683508" cy="33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4800" dirty="0" smtClean="0"/>
              <a:t>If I could bless you with a gift, I would give you…</a:t>
            </a:r>
            <a:endParaRPr lang="en-ZA" sz="4800" dirty="0"/>
          </a:p>
        </p:txBody>
      </p:sp>
    </p:spTree>
    <p:extLst>
      <p:ext uri="{BB962C8B-B14F-4D97-AF65-F5344CB8AC3E}">
        <p14:creationId xmlns:p14="http://schemas.microsoft.com/office/powerpoint/2010/main" val="197847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dirty="0"/>
              <a:t>Definition of coaching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1552575" y="2162175"/>
            <a:ext cx="8498259" cy="4187825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44450" indent="0" algn="ctr">
              <a:buNone/>
            </a:pPr>
            <a:r>
              <a:rPr lang="en-GB" sz="2800" dirty="0"/>
              <a:t>Coaching is a mutually chosen helping relationship between a Coach and a Client where meaningful conversations and people development tools are used to facilitate a process of becoming for both Client and Coach</a:t>
            </a:r>
          </a:p>
          <a:p>
            <a:pPr marL="44450" indent="0" algn="ctr">
              <a:buNone/>
            </a:pPr>
            <a:endParaRPr lang="en-GB" sz="2800" dirty="0"/>
          </a:p>
          <a:p>
            <a:pPr marL="44450" indent="0" algn="ctr">
              <a:buNone/>
            </a:pPr>
            <a:r>
              <a:rPr lang="en-GB" sz="2800" dirty="0"/>
              <a:t>- Nico Liebenberg</a:t>
            </a:r>
          </a:p>
        </p:txBody>
      </p:sp>
    </p:spTree>
    <p:extLst>
      <p:ext uri="{BB962C8B-B14F-4D97-AF65-F5344CB8AC3E}">
        <p14:creationId xmlns:p14="http://schemas.microsoft.com/office/powerpoint/2010/main" val="390796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0" y="0"/>
            <a:ext cx="12192000" cy="68580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HELPING RELATIONSHIP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2118" y="1892458"/>
            <a:ext cx="6418780" cy="4350080"/>
          </a:xfrm>
          <a:prstGeom prst="roundRect">
            <a:avLst/>
          </a:prstGeom>
          <a:solidFill>
            <a:srgbClr val="2E506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ZA" sz="2800" b="1" dirty="0" smtClean="0">
                <a:solidFill>
                  <a:schemeClr val="tx1"/>
                </a:solidFill>
              </a:rPr>
              <a:t>MEANINGFUL CONVERSATIONS</a:t>
            </a:r>
          </a:p>
          <a:p>
            <a:pPr algn="ctr"/>
            <a:endParaRPr lang="en-ZA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25315" y="3167233"/>
            <a:ext cx="5832385" cy="879910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REFLECTIVE SPACE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5315" y="4745967"/>
            <a:ext cx="5832385" cy="788778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DEVELOPMENT TOOLS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080500" y="3024990"/>
            <a:ext cx="2743200" cy="2181724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Z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 OF BECOMING</a:t>
            </a:r>
          </a:p>
          <a:p>
            <a:pPr algn="ctr"/>
            <a:endParaRPr lang="en-ZA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9467459" y="4203210"/>
            <a:ext cx="1969282" cy="701070"/>
          </a:xfrm>
          <a:prstGeom prst="roundRect">
            <a:avLst/>
          </a:prstGeom>
          <a:solidFill>
            <a:srgbClr val="6494BC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400" dirty="0" smtClean="0">
                <a:solidFill>
                  <a:schemeClr val="bg1"/>
                </a:solidFill>
              </a:rPr>
              <a:t>IDENTITY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7140986" y="3693952"/>
            <a:ext cx="1835903" cy="843800"/>
          </a:xfrm>
          <a:prstGeom prst="rightArrow">
            <a:avLst/>
          </a:prstGeom>
          <a:solidFill>
            <a:srgbClr val="81A8C9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400" dirty="0" smtClean="0">
                <a:solidFill>
                  <a:schemeClr val="bg1"/>
                </a:solidFill>
              </a:rPr>
              <a:t>Facilitate</a:t>
            </a:r>
            <a:endParaRPr lang="en-ZA" sz="2000" dirty="0">
              <a:solidFill>
                <a:schemeClr val="bg1"/>
              </a:solidFill>
            </a:endParaRPr>
          </a:p>
        </p:txBody>
      </p:sp>
      <p:sp>
        <p:nvSpPr>
          <p:cNvPr id="42" name="Cross 41"/>
          <p:cNvSpPr/>
          <p:nvPr/>
        </p:nvSpPr>
        <p:spPr>
          <a:xfrm>
            <a:off x="3434591" y="4203210"/>
            <a:ext cx="413831" cy="386690"/>
          </a:xfrm>
          <a:prstGeom prst="plus">
            <a:avLst>
              <a:gd name="adj" fmla="val 37579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56028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28" grpId="0" uiExpand="1" build="p" animBg="1"/>
      <p:bldP spid="8" grpId="0" uiExpand="1" build="p" animBg="1"/>
      <p:bldP spid="9" grpId="0" animBg="1"/>
      <p:bldP spid="20" grpId="0" uiExpand="1" build="p" animBg="1"/>
      <p:bldP spid="31" grpId="0" animBg="1"/>
      <p:bldP spid="41" grpId="0" build="p" animBg="1"/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65987" y="452718"/>
            <a:ext cx="79757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dirty="0"/>
              <a:t>Meaningful Conversations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2234991" y="2439979"/>
            <a:ext cx="7660269" cy="3409492"/>
          </a:xfrm>
          <a:prstGeom prst="rect">
            <a:avLst/>
          </a:prstGeom>
        </p:spPr>
        <p:txBody>
          <a:bodyPr>
            <a:noAutofit/>
          </a:bodyPr>
          <a:lstStyle>
            <a:lvl1pPr lvl="0">
              <a:defRPr/>
            </a:lvl1pPr>
          </a:lstStyle>
          <a:p>
            <a:pPr marL="0" indent="0" algn="ctr">
              <a:buNone/>
            </a:pPr>
            <a:r>
              <a:rPr lang="en-GB" sz="2800" dirty="0"/>
              <a:t>A communication and interaction context characterized by a reflective space of feedback, self-disclosure and revelation where being present, listening intentionally, asking questions, reflecting and using people development tools facilitates the process of becoming</a:t>
            </a:r>
          </a:p>
        </p:txBody>
      </p:sp>
    </p:spTree>
    <p:extLst>
      <p:ext uri="{BB962C8B-B14F-4D97-AF65-F5344CB8AC3E}">
        <p14:creationId xmlns:p14="http://schemas.microsoft.com/office/powerpoint/2010/main" val="1572304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681" y="0"/>
            <a:ext cx="11539243" cy="6858000"/>
          </a:xfrm>
          <a:prstGeom prst="rect">
            <a:avLst/>
          </a:prstGeom>
          <a:solidFill>
            <a:srgbClr val="19282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Meaningful Conversations</a:t>
            </a:r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4000" dirty="0"/>
          </a:p>
        </p:txBody>
      </p:sp>
      <p:sp>
        <p:nvSpPr>
          <p:cNvPr id="5" name="Rectangle 4"/>
          <p:cNvSpPr/>
          <p:nvPr/>
        </p:nvSpPr>
        <p:spPr>
          <a:xfrm>
            <a:off x="679731" y="712099"/>
            <a:ext cx="10875695" cy="6145901"/>
          </a:xfrm>
          <a:prstGeom prst="rect">
            <a:avLst/>
          </a:prstGeom>
          <a:solidFill>
            <a:srgbClr val="2C465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Reflective Space</a:t>
            </a:r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r>
              <a:rPr lang="en-ZA" sz="2800" dirty="0" smtClean="0"/>
              <a:t>Feedback</a:t>
            </a:r>
          </a:p>
          <a:p>
            <a:pPr algn="ctr"/>
            <a:r>
              <a:rPr lang="en-ZA" sz="2800" dirty="0" smtClean="0"/>
              <a:t>Self-Disclosure</a:t>
            </a:r>
          </a:p>
          <a:p>
            <a:pPr algn="ctr"/>
            <a:r>
              <a:rPr lang="en-ZA" sz="2800" dirty="0" smtClean="0"/>
              <a:t>Revelation</a:t>
            </a:r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</p:txBody>
      </p:sp>
      <p:sp>
        <p:nvSpPr>
          <p:cNvPr id="6" name="Rectangle 5"/>
          <p:cNvSpPr/>
          <p:nvPr/>
        </p:nvSpPr>
        <p:spPr>
          <a:xfrm>
            <a:off x="1051965" y="1375646"/>
            <a:ext cx="10171688" cy="5482354"/>
          </a:xfrm>
          <a:prstGeom prst="rect">
            <a:avLst/>
          </a:prstGeom>
          <a:solidFill>
            <a:srgbClr val="3D6273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 Present</a:t>
            </a:r>
          </a:p>
          <a:p>
            <a:pPr algn="ctr"/>
            <a:endParaRPr lang="en-ZA" sz="4400" dirty="0" smtClean="0"/>
          </a:p>
          <a:p>
            <a:pPr algn="ctr"/>
            <a:endParaRPr lang="en-ZA" sz="2800" dirty="0" smtClean="0"/>
          </a:p>
          <a:p>
            <a:pPr algn="ctr"/>
            <a:r>
              <a:rPr lang="en-ZA" sz="2800" dirty="0" smtClean="0"/>
              <a:t>Living in the now</a:t>
            </a:r>
          </a:p>
          <a:p>
            <a:pPr algn="ctr"/>
            <a:r>
              <a:rPr lang="en-ZA" sz="2800" dirty="0" smtClean="0"/>
              <a:t>Be content</a:t>
            </a:r>
          </a:p>
          <a:p>
            <a:pPr algn="ctr"/>
            <a:r>
              <a:rPr lang="en-ZA" sz="2800" dirty="0" smtClean="0"/>
              <a:t>Bracketing</a:t>
            </a:r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</p:txBody>
      </p:sp>
      <p:sp>
        <p:nvSpPr>
          <p:cNvPr id="7" name="Rectangle 6"/>
          <p:cNvSpPr/>
          <p:nvPr/>
        </p:nvSpPr>
        <p:spPr>
          <a:xfrm>
            <a:off x="1442630" y="1972733"/>
            <a:ext cx="9467681" cy="4885267"/>
          </a:xfrm>
          <a:prstGeom prst="rect">
            <a:avLst/>
          </a:prstGeom>
          <a:solidFill>
            <a:srgbClr val="487488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Listening Intentionally</a:t>
            </a:r>
          </a:p>
          <a:p>
            <a:pPr algn="ctr"/>
            <a:endParaRPr lang="en-ZA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r>
              <a:rPr lang="en-ZA" sz="2800" dirty="0" smtClean="0"/>
              <a:t>Hear what is said and communicated</a:t>
            </a:r>
            <a:endParaRPr lang="en-ZA" sz="2800" dirty="0"/>
          </a:p>
          <a:p>
            <a:pPr algn="ctr"/>
            <a:r>
              <a:rPr lang="en-ZA" sz="2800" dirty="0" smtClean="0"/>
              <a:t>Receptive posture</a:t>
            </a:r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</p:txBody>
      </p:sp>
      <p:sp>
        <p:nvSpPr>
          <p:cNvPr id="8" name="Rectangle 7"/>
          <p:cNvSpPr/>
          <p:nvPr/>
        </p:nvSpPr>
        <p:spPr>
          <a:xfrm>
            <a:off x="1750126" y="2624667"/>
            <a:ext cx="8852687" cy="4233333"/>
          </a:xfrm>
          <a:prstGeom prst="rect">
            <a:avLst/>
          </a:prstGeom>
          <a:solidFill>
            <a:srgbClr val="5589A1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Asking</a:t>
            </a:r>
            <a:r>
              <a:rPr lang="en-ZA" sz="2800" dirty="0" smtClean="0"/>
              <a:t>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</a:t>
            </a:r>
          </a:p>
          <a:p>
            <a:pPr algn="ctr"/>
            <a:endParaRPr lang="en-ZA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ZA" sz="2800" dirty="0" smtClean="0"/>
              <a:t>Factual Questions</a:t>
            </a:r>
          </a:p>
          <a:p>
            <a:pPr algn="ctr"/>
            <a:r>
              <a:rPr lang="en-ZA" sz="2800" dirty="0" smtClean="0"/>
              <a:t>Appreciative Inquiry Questions</a:t>
            </a:r>
          </a:p>
          <a:p>
            <a:pPr algn="ctr"/>
            <a:r>
              <a:rPr lang="en-ZA" sz="2800" dirty="0" smtClean="0"/>
              <a:t>Reflective Questions</a:t>
            </a:r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</p:txBody>
      </p:sp>
      <p:sp>
        <p:nvSpPr>
          <p:cNvPr id="9" name="Rectangle 8"/>
          <p:cNvSpPr/>
          <p:nvPr/>
        </p:nvSpPr>
        <p:spPr>
          <a:xfrm>
            <a:off x="2085117" y="3234265"/>
            <a:ext cx="8186871" cy="3623733"/>
          </a:xfrm>
          <a:prstGeom prst="rect">
            <a:avLst/>
          </a:prstGeom>
          <a:solidFill>
            <a:srgbClr val="689AB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Reflecting</a:t>
            </a:r>
          </a:p>
          <a:p>
            <a:pPr algn="ctr"/>
            <a:endParaRPr lang="en-Z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</p:txBody>
      </p:sp>
      <p:sp>
        <p:nvSpPr>
          <p:cNvPr id="10" name="Rectangle 9"/>
          <p:cNvSpPr/>
          <p:nvPr/>
        </p:nvSpPr>
        <p:spPr>
          <a:xfrm>
            <a:off x="2481426" y="3695700"/>
            <a:ext cx="7330693" cy="3162300"/>
          </a:xfrm>
          <a:prstGeom prst="rect">
            <a:avLst/>
          </a:prstGeom>
          <a:solidFill>
            <a:srgbClr val="81AABD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Providing Thinking Frameworks</a:t>
            </a:r>
          </a:p>
          <a:p>
            <a:pPr algn="ctr"/>
            <a:endParaRPr lang="en-Z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53757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  <p:bldP spid="6" grpId="0" build="p" animBg="1"/>
      <p:bldP spid="7" grpId="0" build="p" animBg="1"/>
      <p:bldP spid="8" grpId="0" build="p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681" y="0"/>
            <a:ext cx="11539243" cy="68580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Meaningful Conversations</a:t>
            </a: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9731" y="712099"/>
            <a:ext cx="10875695" cy="6145901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Reflective Space</a:t>
            </a: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Feedback</a:t>
            </a:r>
          </a:p>
          <a:p>
            <a:pPr algn="ctr"/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Self-Disclosure</a:t>
            </a:r>
          </a:p>
          <a:p>
            <a:pPr algn="ctr"/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Revelation</a:t>
            </a:r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51965" y="1375646"/>
            <a:ext cx="10171688" cy="5482354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 Present</a:t>
            </a:r>
          </a:p>
          <a:p>
            <a:pPr algn="ctr"/>
            <a:endParaRPr lang="en-ZA" sz="44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Living in the now</a:t>
            </a:r>
          </a:p>
          <a:p>
            <a:pPr algn="ctr"/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Be content</a:t>
            </a:r>
          </a:p>
          <a:p>
            <a:pPr algn="ctr"/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Bracketing</a:t>
            </a:r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42630" y="1972733"/>
            <a:ext cx="9467681" cy="4885267"/>
          </a:xfrm>
          <a:prstGeom prst="rect">
            <a:avLst/>
          </a:prstGeom>
          <a:solidFill>
            <a:srgbClr val="487488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r>
              <a:rPr lang="en-ZA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Listening Intentionally</a:t>
            </a:r>
          </a:p>
          <a:p>
            <a:pPr algn="ctr"/>
            <a:endParaRPr lang="en-ZA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r>
              <a:rPr lang="en-ZA" sz="2800" dirty="0" smtClean="0">
                <a:solidFill>
                  <a:schemeClr val="tx1"/>
                </a:solidFill>
              </a:rPr>
              <a:t>Hear what is said and communicated</a:t>
            </a:r>
            <a:endParaRPr lang="en-ZA" sz="2800" dirty="0">
              <a:solidFill>
                <a:schemeClr val="tx1"/>
              </a:solidFill>
            </a:endParaRPr>
          </a:p>
          <a:p>
            <a:pPr algn="ctr"/>
            <a:r>
              <a:rPr lang="en-ZA" sz="2800" dirty="0" smtClean="0">
                <a:solidFill>
                  <a:schemeClr val="tx1"/>
                </a:solidFill>
              </a:rPr>
              <a:t>Receptive posture</a:t>
            </a: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50126" y="2624667"/>
            <a:ext cx="8852687" cy="4233333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Asking</a:t>
            </a:r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</a:t>
            </a:r>
          </a:p>
          <a:p>
            <a:pPr algn="ctr"/>
            <a:endParaRPr lang="en-ZA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76153" y="3234266"/>
            <a:ext cx="8186871" cy="3623733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Reflecting</a:t>
            </a:r>
          </a:p>
          <a:p>
            <a:pPr algn="ctr"/>
            <a:endParaRPr lang="en-ZA" sz="16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72462" y="3695701"/>
            <a:ext cx="7330693" cy="31623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Providing Thinking Frameworks</a:t>
            </a:r>
          </a:p>
          <a:p>
            <a:pPr algn="ctr"/>
            <a:endParaRPr lang="en-ZA" sz="16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795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48866" y="466786"/>
            <a:ext cx="9348685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dirty="0" smtClean="0"/>
              <a:t>Intentional Defined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948866" y="1867316"/>
            <a:ext cx="997896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ZA" sz="2800" dirty="0" smtClean="0"/>
              <a:t>Done on purpose, purposeful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ZA" sz="2800" dirty="0" smtClean="0"/>
              <a:t>Not done by chance, accident, haphazardly or randomly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ZA" sz="2800" dirty="0" smtClean="0"/>
              <a:t>Deliberate, intended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ZA" sz="2800" dirty="0"/>
              <a:t>The act of listening </a:t>
            </a:r>
            <a:r>
              <a:rPr lang="en-ZA" sz="2800" dirty="0" smtClean="0"/>
              <a:t>in coaching is </a:t>
            </a:r>
            <a:r>
              <a:rPr lang="en-ZA" sz="2800" dirty="0"/>
              <a:t>so intentional that there is no doubt in the mind of the Client that he is </a:t>
            </a:r>
            <a:r>
              <a:rPr lang="en-ZA" sz="2800" dirty="0" smtClean="0"/>
              <a:t>truly heard and deeply understood</a:t>
            </a:r>
            <a:endParaRPr lang="en-ZA" sz="2800" dirty="0"/>
          </a:p>
          <a:p>
            <a:pPr marL="539750" indent="-539750">
              <a:buFont typeface="Courier New" panose="02070309020205020404" pitchFamily="49" charset="0"/>
              <a:buChar char="o"/>
            </a:pPr>
            <a:endParaRPr lang="en-ZA" sz="2800" dirty="0" smtClean="0"/>
          </a:p>
        </p:txBody>
      </p:sp>
    </p:spTree>
    <p:extLst>
      <p:ext uri="{BB962C8B-B14F-4D97-AF65-F5344CB8AC3E}">
        <p14:creationId xmlns:p14="http://schemas.microsoft.com/office/powerpoint/2010/main" val="136757101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48866" y="466786"/>
            <a:ext cx="9348685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dirty="0"/>
              <a:t>Listening Defined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948866" y="1867316"/>
            <a:ext cx="99789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ZA" sz="2800" dirty="0" smtClean="0"/>
              <a:t>Listening in its most fundamental description is deliberately allowing sights and sounds to enter your mind through your senses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T</a:t>
            </a:r>
            <a:r>
              <a:rPr lang="en-GB" sz="2800" dirty="0" smtClean="0"/>
              <a:t>o </a:t>
            </a:r>
            <a:r>
              <a:rPr lang="en-GB" sz="2800" dirty="0"/>
              <a:t>give attention with the ear; attend closely for the purpose of hearing; give </a:t>
            </a:r>
            <a:r>
              <a:rPr lang="en-GB" sz="2800" dirty="0" smtClean="0"/>
              <a:t>ear</a:t>
            </a:r>
          </a:p>
        </p:txBody>
      </p:sp>
    </p:spTree>
    <p:extLst>
      <p:ext uri="{BB962C8B-B14F-4D97-AF65-F5344CB8AC3E}">
        <p14:creationId xmlns:p14="http://schemas.microsoft.com/office/powerpoint/2010/main" val="22333824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Listening As Drawing Distinctions</a:t>
            </a:r>
            <a:endParaRPr lang="en-ZA" dirty="0"/>
          </a:p>
        </p:txBody>
      </p:sp>
      <p:sp>
        <p:nvSpPr>
          <p:cNvPr id="4" name="Rounded Rectangle 3"/>
          <p:cNvSpPr/>
          <p:nvPr/>
        </p:nvSpPr>
        <p:spPr>
          <a:xfrm>
            <a:off x="4731798" y="2350396"/>
            <a:ext cx="2831977" cy="996484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senses observe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715955" y="3663879"/>
            <a:ext cx="3159565" cy="996484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minds draw distinctions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674092" y="4927123"/>
            <a:ext cx="2831977" cy="996484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name our distinctions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248348" y="3613640"/>
            <a:ext cx="3221777" cy="996484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add value to our distinctions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Bent-Up Arrow 7"/>
          <p:cNvSpPr/>
          <p:nvPr/>
        </p:nvSpPr>
        <p:spPr>
          <a:xfrm rot="10800000" flipH="1">
            <a:off x="7776838" y="2771561"/>
            <a:ext cx="710213" cy="701336"/>
          </a:xfrm>
          <a:prstGeom prst="bentUp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Bent-Up Arrow 8"/>
          <p:cNvSpPr/>
          <p:nvPr/>
        </p:nvSpPr>
        <p:spPr>
          <a:xfrm rot="16200000" flipH="1">
            <a:off x="7645154" y="4855784"/>
            <a:ext cx="710213" cy="701336"/>
          </a:xfrm>
          <a:prstGeom prst="bentUp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Bent-Up Arrow 9"/>
          <p:cNvSpPr/>
          <p:nvPr/>
        </p:nvSpPr>
        <p:spPr>
          <a:xfrm flipH="1">
            <a:off x="3820357" y="4775771"/>
            <a:ext cx="710213" cy="701336"/>
          </a:xfrm>
          <a:prstGeom prst="bentUp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Bent-Up Arrow 10"/>
          <p:cNvSpPr/>
          <p:nvPr/>
        </p:nvSpPr>
        <p:spPr>
          <a:xfrm rot="5400000" flipH="1">
            <a:off x="3940204" y="2742218"/>
            <a:ext cx="710213" cy="701336"/>
          </a:xfrm>
          <a:prstGeom prst="bentUp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3795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48866" y="466786"/>
            <a:ext cx="9348685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dirty="0" smtClean="0"/>
              <a:t>Listen Intentionally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948866" y="1867316"/>
            <a:ext cx="997896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750" indent="-539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ZA" sz="2800" dirty="0" smtClean="0"/>
              <a:t>Layers the Coach listens to…</a:t>
            </a:r>
          </a:p>
          <a:p>
            <a:pPr marL="539750" indent="-539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ZA" sz="2800" dirty="0" smtClean="0"/>
              <a:t>Verbal and non-verbal</a:t>
            </a:r>
          </a:p>
          <a:p>
            <a:pPr marL="539750" indent="-539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ZA" sz="2800" dirty="0" smtClean="0"/>
              <a:t>Cognitive and emotional</a:t>
            </a:r>
          </a:p>
          <a:p>
            <a:pPr marL="539750" indent="-539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ZA" sz="2800" dirty="0" smtClean="0"/>
              <a:t>Intellect and intention</a:t>
            </a:r>
          </a:p>
          <a:p>
            <a:pPr marL="539750" indent="-539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ZA" sz="2800" dirty="0" smtClean="0"/>
              <a:t>Soul and spirit</a:t>
            </a:r>
          </a:p>
          <a:p>
            <a:pPr marL="539750" indent="-539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ZA" sz="2800" dirty="0" smtClean="0"/>
              <a:t>Words and silences</a:t>
            </a:r>
          </a:p>
          <a:p>
            <a:pPr marL="539750" indent="-539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ZA" sz="2800" dirty="0" smtClean="0"/>
              <a:t>Self and client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148993397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48866" y="466786"/>
            <a:ext cx="9348685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dirty="0" smtClean="0"/>
              <a:t>Verbal and Non-verbal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854737" y="2921565"/>
            <a:ext cx="8442814" cy="1949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ZA" sz="2800" dirty="0"/>
              <a:t>In the act of listening the Coach asks herself what are the </a:t>
            </a:r>
            <a:r>
              <a:rPr lang="en-Z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words</a:t>
            </a: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dirty="0"/>
              <a:t>of the Client and what is the </a:t>
            </a:r>
            <a:r>
              <a:rPr lang="en-Z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message</a:t>
            </a: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dirty="0"/>
              <a:t>of the Client’s </a:t>
            </a:r>
            <a:r>
              <a:rPr lang="en-Z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body language</a:t>
            </a:r>
            <a:r>
              <a:rPr lang="en-ZA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4334768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48866" y="466786"/>
            <a:ext cx="9348685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dirty="0" smtClean="0"/>
              <a:t>Cognitive and Emotional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510493" y="2362167"/>
            <a:ext cx="844281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50000"/>
              </a:lnSpc>
            </a:pPr>
            <a:r>
              <a:rPr lang="en-ZA" sz="2800" dirty="0"/>
              <a:t>Listening to the Client’s </a:t>
            </a:r>
            <a:r>
              <a:rPr lang="en-Z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words</a:t>
            </a:r>
            <a:r>
              <a:rPr lang="en-ZA" sz="2800" dirty="0"/>
              <a:t> as well as the </a:t>
            </a:r>
            <a:r>
              <a:rPr lang="en-Z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emotional</a:t>
            </a:r>
            <a:r>
              <a:rPr lang="en-ZA" sz="2800" dirty="0"/>
              <a:t> </a:t>
            </a:r>
            <a:r>
              <a:rPr lang="en-Z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</a:t>
            </a:r>
            <a:r>
              <a:rPr lang="en-ZA" sz="2800" dirty="0"/>
              <a:t> of the Client’s </a:t>
            </a:r>
            <a:r>
              <a:rPr lang="en-ZA" sz="2800" dirty="0" smtClean="0"/>
              <a:t>words.</a:t>
            </a:r>
            <a:endParaRPr lang="en-ZA" sz="2800" dirty="0"/>
          </a:p>
          <a:p>
            <a:pPr lvl="1" algn="ctr">
              <a:lnSpc>
                <a:spcPct val="150000"/>
              </a:lnSpc>
            </a:pPr>
            <a:r>
              <a:rPr lang="en-ZA" sz="2800" dirty="0"/>
              <a:t>In the act of listening the Coach asks herself what are the words of the Client and what are the emotions embedded in those words?</a:t>
            </a:r>
          </a:p>
        </p:txBody>
      </p:sp>
    </p:spTree>
    <p:extLst>
      <p:ext uri="{BB962C8B-B14F-4D97-AF65-F5344CB8AC3E}">
        <p14:creationId xmlns:p14="http://schemas.microsoft.com/office/powerpoint/2010/main" val="229346659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48866" y="466786"/>
            <a:ext cx="9348685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dirty="0" smtClean="0"/>
              <a:t>Intellect and Intention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381401" y="2319136"/>
            <a:ext cx="878705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50000"/>
              </a:lnSpc>
            </a:pPr>
            <a:r>
              <a:rPr lang="en-GB" sz="2800" dirty="0"/>
              <a:t>Listening to the Client’s </a:t>
            </a:r>
            <a: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(actual) words </a:t>
            </a:r>
            <a:r>
              <a:rPr lang="en-GB" sz="2800" dirty="0"/>
              <a:t>as well as the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meaning and intention</a:t>
            </a:r>
            <a:r>
              <a:rPr lang="en-GB" sz="2800" dirty="0"/>
              <a:t> of his words</a:t>
            </a:r>
          </a:p>
          <a:p>
            <a:pPr lvl="1" algn="ctr">
              <a:lnSpc>
                <a:spcPct val="150000"/>
              </a:lnSpc>
            </a:pPr>
            <a:r>
              <a:rPr lang="en-GB" sz="2800" dirty="0"/>
              <a:t>In the act of listening the Coach asks herself what are the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words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800" dirty="0"/>
              <a:t>of the Client and what does the Client actually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</a:t>
            </a:r>
            <a:r>
              <a:rPr lang="en-GB" sz="2800" dirty="0"/>
              <a:t> by those words?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10771777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48866" y="466786"/>
            <a:ext cx="9348685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dirty="0" smtClean="0"/>
              <a:t>Soul and Spirit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273825" y="2803231"/>
            <a:ext cx="89161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50000"/>
              </a:lnSpc>
            </a:pPr>
            <a:r>
              <a:rPr lang="en-GB" sz="2800" dirty="0"/>
              <a:t>Listening to the Client’s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head</a:t>
            </a:r>
            <a:r>
              <a:rPr lang="en-GB" sz="2800" dirty="0"/>
              <a:t> as well as his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heart</a:t>
            </a:r>
          </a:p>
          <a:p>
            <a:pPr lvl="1" algn="ctr">
              <a:lnSpc>
                <a:spcPct val="150000"/>
              </a:lnSpc>
            </a:pPr>
            <a:r>
              <a:rPr lang="en-GB" sz="2800" dirty="0"/>
              <a:t>Listening to the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mind</a:t>
            </a:r>
            <a:r>
              <a:rPr lang="en-GB" sz="2800" dirty="0"/>
              <a:t> of the Client as well as the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spirit</a:t>
            </a:r>
            <a:r>
              <a:rPr lang="en-GB" sz="2800" dirty="0"/>
              <a:t> of the Client</a:t>
            </a:r>
          </a:p>
        </p:txBody>
      </p:sp>
    </p:spTree>
    <p:extLst>
      <p:ext uri="{BB962C8B-B14F-4D97-AF65-F5344CB8AC3E}">
        <p14:creationId xmlns:p14="http://schemas.microsoft.com/office/powerpoint/2010/main" val="41957488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48866" y="466786"/>
            <a:ext cx="9348685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dirty="0" smtClean="0"/>
              <a:t>Words and Silences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284583" y="2631109"/>
            <a:ext cx="8916150" cy="2595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50000"/>
              </a:lnSpc>
            </a:pPr>
            <a:r>
              <a:rPr lang="en-GB" sz="2800" dirty="0"/>
              <a:t>A way of listening that the Coach also hears what the Client is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saying</a:t>
            </a:r>
            <a:r>
              <a:rPr lang="en-GB" sz="2800" dirty="0"/>
              <a:t>, i.e. picking up on the whole content of the Client’s communication and not just the words spoken</a:t>
            </a:r>
          </a:p>
        </p:txBody>
      </p:sp>
    </p:spTree>
    <p:extLst>
      <p:ext uri="{BB962C8B-B14F-4D97-AF65-F5344CB8AC3E}">
        <p14:creationId xmlns:p14="http://schemas.microsoft.com/office/powerpoint/2010/main" val="50780163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48866" y="466786"/>
            <a:ext cx="9348685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dirty="0" smtClean="0"/>
              <a:t>Self and Client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456705" y="2233076"/>
            <a:ext cx="891615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50000"/>
              </a:lnSpc>
            </a:pPr>
            <a:r>
              <a:rPr lang="en-GB" sz="2800" dirty="0"/>
              <a:t>As much as </a:t>
            </a:r>
            <a:r>
              <a:rPr lang="en-GB" sz="2800" dirty="0" smtClean="0"/>
              <a:t>the Coach listens </a:t>
            </a:r>
            <a:r>
              <a:rPr lang="en-GB" sz="2800" dirty="0"/>
              <a:t>to her Client, she also listens to her ‘own heart’, a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self-awareness</a:t>
            </a:r>
            <a:r>
              <a:rPr lang="en-GB" sz="2800" dirty="0"/>
              <a:t> about the impact and effect of her Client’s communication on </a:t>
            </a:r>
            <a:r>
              <a:rPr lang="en-GB" sz="2800" dirty="0" smtClean="0"/>
              <a:t>her</a:t>
            </a:r>
          </a:p>
          <a:p>
            <a:pPr lvl="1" algn="ctr">
              <a:lnSpc>
                <a:spcPct val="150000"/>
              </a:lnSpc>
            </a:pPr>
            <a:r>
              <a:rPr lang="en-GB" sz="2800" dirty="0" smtClean="0"/>
              <a:t>And an awareness of the </a:t>
            </a:r>
            <a: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Spirit’s</a:t>
            </a:r>
            <a:r>
              <a:rPr lang="en-GB" sz="2800" dirty="0" smtClean="0"/>
              <a:t> leading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5641824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1490</TotalTime>
  <Words>558</Words>
  <Application>Microsoft Office PowerPoint</Application>
  <PresentationFormat>Widescreen</PresentationFormat>
  <Paragraphs>434</Paragraphs>
  <Slides>17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Century Gothic</vt:lpstr>
      <vt:lpstr>Courier New</vt:lpstr>
      <vt:lpstr>Wingdings 3</vt:lpstr>
      <vt:lpstr>Ion</vt:lpstr>
      <vt:lpstr>Listen Intentionally</vt:lpstr>
      <vt:lpstr>PowerPoint Presentation</vt:lpstr>
      <vt:lpstr>Definition of coaching</vt:lpstr>
      <vt:lpstr>PowerPoint Presentation</vt:lpstr>
      <vt:lpstr>Meaningful Conversations</vt:lpstr>
      <vt:lpstr>PowerPoint Presentation</vt:lpstr>
      <vt:lpstr>PowerPoint Presentation</vt:lpstr>
      <vt:lpstr>Intentional Defined</vt:lpstr>
      <vt:lpstr>Listening Defined</vt:lpstr>
      <vt:lpstr>Listening As Drawing Distinctions</vt:lpstr>
      <vt:lpstr>Listen Intentionally</vt:lpstr>
      <vt:lpstr>Verbal and Non-verbal</vt:lpstr>
      <vt:lpstr>Cognitive and Emotional</vt:lpstr>
      <vt:lpstr>Intellect and Intention</vt:lpstr>
      <vt:lpstr>Soul and Spirit</vt:lpstr>
      <vt:lpstr>Words and Silences</vt:lpstr>
      <vt:lpstr>Self and Client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Meaningful Conversation</dc:title>
  <dc:creator>Nico Liebenberg</dc:creator>
  <cp:lastModifiedBy>Nico Liebenberg</cp:lastModifiedBy>
  <cp:revision>64</cp:revision>
  <dcterms:created xsi:type="dcterms:W3CDTF">2015-12-07T08:26:32Z</dcterms:created>
  <dcterms:modified xsi:type="dcterms:W3CDTF">2016-05-11T18:03:25Z</dcterms:modified>
</cp:coreProperties>
</file>