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6" r:id="rId2"/>
    <p:sldId id="267" r:id="rId3"/>
    <p:sldId id="274" r:id="rId4"/>
    <p:sldId id="270" r:id="rId5"/>
    <p:sldId id="284" r:id="rId6"/>
    <p:sldId id="285" r:id="rId7"/>
    <p:sldId id="275" r:id="rId8"/>
    <p:sldId id="276" r:id="rId9"/>
    <p:sldId id="272" r:id="rId10"/>
    <p:sldId id="273" r:id="rId11"/>
    <p:sldId id="257" r:id="rId12"/>
    <p:sldId id="261" r:id="rId13"/>
    <p:sldId id="266" r:id="rId14"/>
    <p:sldId id="258" r:id="rId15"/>
    <p:sldId id="281" r:id="rId16"/>
    <p:sldId id="282" r:id="rId17"/>
    <p:sldId id="279" r:id="rId18"/>
    <p:sldId id="264" r:id="rId19"/>
    <p:sldId id="259" r:id="rId20"/>
    <p:sldId id="260" r:id="rId21"/>
    <p:sldId id="286" r:id="rId22"/>
    <p:sldId id="262" r:id="rId23"/>
    <p:sldId id="265" r:id="rId24"/>
    <p:sldId id="283" r:id="rId25"/>
    <p:sldId id="287" r:id="rId26"/>
    <p:sldId id="263" r:id="rId27"/>
    <p:sldId id="278" r:id="rId28"/>
    <p:sldId id="295" r:id="rId29"/>
    <p:sldId id="288" r:id="rId30"/>
    <p:sldId id="296" r:id="rId31"/>
    <p:sldId id="299" r:id="rId32"/>
    <p:sldId id="289" r:id="rId33"/>
    <p:sldId id="293" r:id="rId34"/>
    <p:sldId id="292" r:id="rId35"/>
    <p:sldId id="294" r:id="rId36"/>
    <p:sldId id="298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AABD"/>
    <a:srgbClr val="B1CBD7"/>
    <a:srgbClr val="5A6484"/>
    <a:srgbClr val="DB64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EE3CD-5781-49F9-8E32-BC0F4C709229}" type="datetimeFigureOut">
              <a:rPr lang="en-ZA" smtClean="0"/>
              <a:t>2016/09/07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784E8-8603-4620-AA5A-881B21E910E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49110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3746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3689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4499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2874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855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1223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2772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46703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6788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6025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40477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33529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31501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50681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7201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F9F9-3641-4E0F-8995-C822D8B17B1E}" type="datetimeFigureOut">
              <a:rPr lang="en-ZA" smtClean="0"/>
              <a:t>2016/09/07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0557-4AE3-4DC4-9DB5-729D1D62A6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10777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F9F9-3641-4E0F-8995-C822D8B17B1E}" type="datetimeFigureOut">
              <a:rPr lang="en-ZA" smtClean="0"/>
              <a:t>2016/09/07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0557-4AE3-4DC4-9DB5-729D1D62A6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21256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F9F9-3641-4E0F-8995-C822D8B17B1E}" type="datetimeFigureOut">
              <a:rPr lang="en-ZA" smtClean="0"/>
              <a:t>2016/09/07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0557-4AE3-4DC4-9DB5-729D1D62A6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27453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F9F9-3641-4E0F-8995-C822D8B17B1E}" type="datetimeFigureOut">
              <a:rPr lang="en-ZA" smtClean="0"/>
              <a:t>2016/09/07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0557-4AE3-4DC4-9DB5-729D1D62A6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86132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F9F9-3641-4E0F-8995-C822D8B17B1E}" type="datetimeFigureOut">
              <a:rPr lang="en-ZA" smtClean="0"/>
              <a:t>2016/09/07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0557-4AE3-4DC4-9DB5-729D1D62A6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56474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F9F9-3641-4E0F-8995-C822D8B17B1E}" type="datetimeFigureOut">
              <a:rPr lang="en-ZA" smtClean="0"/>
              <a:t>2016/09/07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0557-4AE3-4DC4-9DB5-729D1D62A6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86715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F9F9-3641-4E0F-8995-C822D8B17B1E}" type="datetimeFigureOut">
              <a:rPr lang="en-ZA" smtClean="0"/>
              <a:t>2016/09/07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0557-4AE3-4DC4-9DB5-729D1D62A6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27550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F9F9-3641-4E0F-8995-C822D8B17B1E}" type="datetimeFigureOut">
              <a:rPr lang="en-ZA" smtClean="0"/>
              <a:t>2016/09/07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0557-4AE3-4DC4-9DB5-729D1D62A6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46109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F9F9-3641-4E0F-8995-C822D8B17B1E}" type="datetimeFigureOut">
              <a:rPr lang="en-ZA" smtClean="0"/>
              <a:t>2016/09/07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0557-4AE3-4DC4-9DB5-729D1D62A6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66042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F9F9-3641-4E0F-8995-C822D8B17B1E}" type="datetimeFigureOut">
              <a:rPr lang="en-ZA" smtClean="0"/>
              <a:t>2016/09/07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0557-4AE3-4DC4-9DB5-729D1D62A6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59574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F9F9-3641-4E0F-8995-C822D8B17B1E}" type="datetimeFigureOut">
              <a:rPr lang="en-ZA" smtClean="0"/>
              <a:t>2016/09/07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0557-4AE3-4DC4-9DB5-729D1D62A6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86035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F9F9-3641-4E0F-8995-C822D8B17B1E}" type="datetimeFigureOut">
              <a:rPr lang="en-ZA" smtClean="0"/>
              <a:t>2016/09/07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0557-4AE3-4DC4-9DB5-729D1D62A6C6}" type="slidenum">
              <a:rPr lang="en-ZA" smtClean="0"/>
              <a:t>‹#›</a:t>
            </a:fld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9967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F9F9-3641-4E0F-8995-C822D8B17B1E}" type="datetimeFigureOut">
              <a:rPr lang="en-ZA" smtClean="0"/>
              <a:t>2016/09/07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0557-4AE3-4DC4-9DB5-729D1D62A6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36619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F9F9-3641-4E0F-8995-C822D8B17B1E}" type="datetimeFigureOut">
              <a:rPr lang="en-ZA" smtClean="0"/>
              <a:t>2016/09/07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0557-4AE3-4DC4-9DB5-729D1D62A6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92892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F9F9-3641-4E0F-8995-C822D8B17B1E}" type="datetimeFigureOut">
              <a:rPr lang="en-ZA" smtClean="0"/>
              <a:t>2016/09/07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0557-4AE3-4DC4-9DB5-729D1D62A6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97638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F9F9-3641-4E0F-8995-C822D8B17B1E}" type="datetimeFigureOut">
              <a:rPr lang="en-ZA" smtClean="0"/>
              <a:t>2016/09/07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0557-4AE3-4DC4-9DB5-729D1D62A6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30210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AF9F9-3641-4E0F-8995-C822D8B17B1E}" type="datetimeFigureOut">
              <a:rPr lang="en-ZA" smtClean="0"/>
              <a:t>2016/09/07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60557-4AE3-4DC4-9DB5-729D1D62A6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53871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D5AF9F9-3641-4E0F-8995-C822D8B17B1E}" type="datetimeFigureOut">
              <a:rPr lang="en-ZA" smtClean="0"/>
              <a:t>2016/09/07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60557-4AE3-4DC4-9DB5-729D1D62A6C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323080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z="5400" dirty="0"/>
              <a:t>Reflective Space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2800" dirty="0"/>
              <a:t>Balance life coach training</a:t>
            </a:r>
          </a:p>
        </p:txBody>
      </p:sp>
    </p:spTree>
    <p:extLst>
      <p:ext uri="{BB962C8B-B14F-4D97-AF65-F5344CB8AC3E}">
        <p14:creationId xmlns:p14="http://schemas.microsoft.com/office/powerpoint/2010/main" val="3546259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dirty="0"/>
              <a:t>Definition of coaching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1552575" y="1853248"/>
            <a:ext cx="8498259" cy="483088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lvl="0">
              <a:defRPr/>
            </a:lvl1pPr>
          </a:lstStyle>
          <a:p>
            <a:pPr marL="44450" indent="0" algn="ctr">
              <a:buNone/>
            </a:pPr>
            <a:r>
              <a:rPr lang="en-GB" sz="2800" dirty="0"/>
              <a:t>Coaching is…</a:t>
            </a:r>
          </a:p>
          <a:p>
            <a:pPr marL="44450" indent="0" algn="ctr">
              <a:buNone/>
            </a:pPr>
            <a:r>
              <a:rPr lang="en-GB" sz="2800" dirty="0"/>
              <a:t>a mutually chosen </a:t>
            </a:r>
          </a:p>
          <a:p>
            <a:pPr marL="44450" indent="0" algn="ctr">
              <a:buNone/>
            </a:pPr>
            <a:r>
              <a:rPr lang="en-GB" sz="2800" dirty="0"/>
              <a:t>helping relationship </a:t>
            </a:r>
          </a:p>
          <a:p>
            <a:pPr marL="44450" indent="0" algn="ctr">
              <a:buNone/>
            </a:pPr>
            <a:r>
              <a:rPr lang="en-GB" sz="2800" dirty="0"/>
              <a:t>between a Coach and a Client </a:t>
            </a:r>
          </a:p>
          <a:p>
            <a:pPr marL="44450" indent="0" algn="ctr">
              <a:buNone/>
            </a:pPr>
            <a:r>
              <a:rPr lang="en-GB" sz="2800" dirty="0"/>
              <a:t>where meaningful conversations </a:t>
            </a:r>
          </a:p>
          <a:p>
            <a:pPr marL="44450" indent="0" algn="ctr">
              <a:buNone/>
            </a:pPr>
            <a:r>
              <a:rPr lang="en-GB" sz="2800" dirty="0"/>
              <a:t>and people development tools are used </a:t>
            </a:r>
          </a:p>
          <a:p>
            <a:pPr marL="44450" indent="0" algn="ctr">
              <a:buNone/>
            </a:pPr>
            <a:r>
              <a:rPr lang="en-GB" sz="2800" dirty="0"/>
              <a:t>to facilitate a process of becoming </a:t>
            </a:r>
          </a:p>
          <a:p>
            <a:pPr marL="44450" indent="0" algn="ctr">
              <a:buNone/>
            </a:pPr>
            <a:r>
              <a:rPr lang="en-GB" sz="2800" dirty="0"/>
              <a:t>for both Client and Coach</a:t>
            </a:r>
          </a:p>
          <a:p>
            <a:pPr marL="44450" indent="0" algn="ctr">
              <a:buNone/>
            </a:pPr>
            <a:endParaRPr lang="en-GB" sz="2800" dirty="0"/>
          </a:p>
          <a:p>
            <a:pPr marL="44450" indent="0" algn="ctr">
              <a:buNone/>
            </a:pPr>
            <a:r>
              <a:rPr lang="en-GB" sz="2800" dirty="0"/>
              <a:t>- Nico Liebenberg</a:t>
            </a:r>
          </a:p>
        </p:txBody>
      </p:sp>
    </p:spTree>
    <p:extLst>
      <p:ext uri="{BB962C8B-B14F-4D97-AF65-F5344CB8AC3E}">
        <p14:creationId xmlns:p14="http://schemas.microsoft.com/office/powerpoint/2010/main" val="3640033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0" y="0"/>
            <a:ext cx="12192000" cy="6858000"/>
          </a:xfrm>
          <a:prstGeom prst="roundRect">
            <a:avLst/>
          </a:prstGeom>
          <a:solidFill>
            <a:srgbClr val="5A6484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Z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HELPING RELATIONSHIP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2118" y="1892458"/>
            <a:ext cx="6418780" cy="4350080"/>
          </a:xfrm>
          <a:prstGeom prst="roundRect">
            <a:avLst/>
          </a:prstGeom>
          <a:solidFill>
            <a:srgbClr val="2E506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ZA" sz="2800" b="1" dirty="0">
                <a:solidFill>
                  <a:schemeClr val="tx1"/>
                </a:solidFill>
              </a:rPr>
              <a:t>MEANINGFUL CONVERSATIONS</a:t>
            </a:r>
          </a:p>
          <a:p>
            <a:pPr algn="ctr"/>
            <a:endParaRPr lang="en-Z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25315" y="3167233"/>
            <a:ext cx="5832385" cy="879910"/>
          </a:xfrm>
          <a:prstGeom prst="roundRect">
            <a:avLst/>
          </a:prstGeom>
          <a:solidFill>
            <a:srgbClr val="DB641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REFLECTIVE SPACE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5315" y="4745967"/>
            <a:ext cx="5832385" cy="788778"/>
          </a:xfrm>
          <a:prstGeom prst="roundRect">
            <a:avLst/>
          </a:prstGeom>
          <a:solidFill>
            <a:srgbClr val="DB641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DEVELOPMENT TOOLS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80500" y="3024990"/>
            <a:ext cx="2743200" cy="2181724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Z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OF BECOMING</a:t>
            </a:r>
          </a:p>
          <a:p>
            <a:pPr algn="ctr"/>
            <a:endParaRPr lang="en-ZA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9467459" y="4203210"/>
            <a:ext cx="1969282" cy="701070"/>
          </a:xfrm>
          <a:prstGeom prst="roundRect">
            <a:avLst/>
          </a:prstGeom>
          <a:solidFill>
            <a:srgbClr val="6494BC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dirty="0">
                <a:solidFill>
                  <a:schemeClr val="bg1"/>
                </a:solidFill>
              </a:rPr>
              <a:t>IDENTITY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7051117" y="3709945"/>
            <a:ext cx="1835903" cy="843800"/>
          </a:xfrm>
          <a:prstGeom prst="rightArrow">
            <a:avLst/>
          </a:prstGeom>
          <a:solidFill>
            <a:srgbClr val="81A8C9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dirty="0">
                <a:solidFill>
                  <a:schemeClr val="bg1"/>
                </a:solidFill>
              </a:rPr>
              <a:t>Facilitate</a:t>
            </a:r>
            <a:endParaRPr lang="en-ZA" sz="2000" dirty="0">
              <a:solidFill>
                <a:schemeClr val="bg1"/>
              </a:solidFill>
            </a:endParaRPr>
          </a:p>
        </p:txBody>
      </p:sp>
      <p:sp>
        <p:nvSpPr>
          <p:cNvPr id="42" name="Cross 41"/>
          <p:cNvSpPr/>
          <p:nvPr/>
        </p:nvSpPr>
        <p:spPr>
          <a:xfrm>
            <a:off x="3434591" y="4203210"/>
            <a:ext cx="413831" cy="386690"/>
          </a:xfrm>
          <a:prstGeom prst="plus">
            <a:avLst>
              <a:gd name="adj" fmla="val 37579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8993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28" grpId="0" uiExpand="1" build="p" animBg="1"/>
      <p:bldP spid="8" grpId="0" build="p" animBg="1"/>
      <p:bldP spid="9" grpId="0" animBg="1"/>
      <p:bldP spid="20" grpId="0" build="p" animBg="1"/>
      <p:bldP spid="31" grpId="0" animBg="1"/>
      <p:bldP spid="41" grpId="0" build="p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65987" y="452718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dirty="0"/>
              <a:t>Meaningful Conversation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765987" y="1751527"/>
            <a:ext cx="10422713" cy="4379848"/>
          </a:xfrm>
          <a:prstGeom prst="rect">
            <a:avLst/>
          </a:prstGeom>
        </p:spPr>
        <p:txBody>
          <a:bodyPr>
            <a:noAutofit/>
          </a:bodyPr>
          <a:lstStyle>
            <a:lvl1pPr lvl="0">
              <a:defRPr/>
            </a:lvl1pPr>
          </a:lstStyle>
          <a:p>
            <a:pPr marL="0" indent="0" algn="ctr">
              <a:buNone/>
            </a:pPr>
            <a:r>
              <a:rPr lang="en-GB" sz="2800" dirty="0"/>
              <a:t>A communication and interaction context </a:t>
            </a:r>
          </a:p>
          <a:p>
            <a:pPr marL="0" indent="0" algn="ctr">
              <a:buNone/>
            </a:pPr>
            <a:r>
              <a:rPr lang="en-GB" sz="2800" dirty="0"/>
              <a:t>within a helping relationship </a:t>
            </a:r>
          </a:p>
          <a:p>
            <a:pPr marL="0" indent="0" algn="ctr">
              <a:buNone/>
            </a:pPr>
            <a:r>
              <a:rPr lang="en-GB" sz="2800" dirty="0"/>
              <a:t>characterized by a reflective space of feedback, self-disclosure and revelation </a:t>
            </a:r>
          </a:p>
          <a:p>
            <a:pPr marL="0" indent="0" algn="ctr">
              <a:buNone/>
            </a:pPr>
            <a:r>
              <a:rPr lang="en-GB" sz="2800" dirty="0"/>
              <a:t>where being present, listening intentionally, </a:t>
            </a:r>
          </a:p>
          <a:p>
            <a:pPr marL="0" indent="0" algn="ctr">
              <a:buNone/>
            </a:pPr>
            <a:r>
              <a:rPr lang="en-GB" sz="2800" dirty="0"/>
              <a:t>asking questions, reflecting, providing thinking frameworks, </a:t>
            </a:r>
          </a:p>
          <a:p>
            <a:pPr marL="0" indent="0" algn="ctr">
              <a:buNone/>
            </a:pPr>
            <a:r>
              <a:rPr lang="en-GB" sz="2800" dirty="0"/>
              <a:t>and using people development tools </a:t>
            </a:r>
          </a:p>
          <a:p>
            <a:pPr marL="0" indent="0" algn="ctr">
              <a:buNone/>
            </a:pPr>
            <a:r>
              <a:rPr lang="en-GB" sz="2800" dirty="0"/>
              <a:t>facilitates a person’s process of becoming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3414007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65987" y="452718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dirty="0"/>
              <a:t>Meaningful Conversation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765987" y="1751527"/>
            <a:ext cx="10422713" cy="4379848"/>
          </a:xfrm>
          <a:prstGeom prst="rect">
            <a:avLst/>
          </a:prstGeom>
        </p:spPr>
        <p:txBody>
          <a:bodyPr>
            <a:noAutofit/>
          </a:bodyPr>
          <a:lstStyle>
            <a:lvl1pPr lvl="0">
              <a:defRPr/>
            </a:lvl1pPr>
          </a:lstStyle>
          <a:p>
            <a:pPr marL="0" indent="0" algn="ctr">
              <a:buNone/>
            </a:pPr>
            <a:r>
              <a:rPr lang="en-GB" sz="2800" dirty="0"/>
              <a:t>A communication and interaction context </a:t>
            </a:r>
          </a:p>
          <a:p>
            <a:pPr marL="0" indent="0" algn="ctr">
              <a:buNone/>
            </a:pPr>
            <a:r>
              <a:rPr lang="en-GB" sz="2800" dirty="0"/>
              <a:t>within a </a:t>
            </a:r>
            <a:r>
              <a:rPr lang="en-GB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helping relationship </a:t>
            </a:r>
            <a:endParaRPr lang="en-GB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GB" sz="2800" dirty="0"/>
              <a:t>characterized by a reflective space of feedback, self-disclosure and revelation </a:t>
            </a:r>
          </a:p>
          <a:p>
            <a:pPr marL="0" indent="0" algn="ctr">
              <a:buNone/>
            </a:pPr>
            <a:r>
              <a:rPr lang="en-GB" sz="2800" dirty="0"/>
              <a:t>where being present, listening intentionally, </a:t>
            </a:r>
          </a:p>
          <a:p>
            <a:pPr marL="0" indent="0" algn="ctr">
              <a:buNone/>
            </a:pPr>
            <a:r>
              <a:rPr lang="en-GB" sz="2800" dirty="0"/>
              <a:t>asking questions, reflecting, providing thinking frameworks, </a:t>
            </a:r>
          </a:p>
          <a:p>
            <a:pPr marL="0" indent="0" algn="ctr">
              <a:buNone/>
            </a:pPr>
            <a:r>
              <a:rPr lang="en-GB" sz="2800" dirty="0"/>
              <a:t>and using people development tools </a:t>
            </a:r>
          </a:p>
          <a:p>
            <a:pPr marL="0" indent="0" algn="ctr">
              <a:buNone/>
            </a:pPr>
            <a:r>
              <a:rPr lang="en-GB" sz="2800" dirty="0"/>
              <a:t>facilitates a person’s process of becoming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1741512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65987" y="452718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dirty="0"/>
              <a:t>Meaningful Conversation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765987" y="1751527"/>
            <a:ext cx="10747140" cy="4379848"/>
          </a:xfrm>
          <a:prstGeom prst="rect">
            <a:avLst/>
          </a:prstGeom>
        </p:spPr>
        <p:txBody>
          <a:bodyPr>
            <a:noAutofit/>
          </a:bodyPr>
          <a:lstStyle>
            <a:lvl1pPr lvl="0">
              <a:defRPr/>
            </a:lvl1pPr>
          </a:lstStyle>
          <a:p>
            <a:pPr marL="0" indent="0" algn="ctr">
              <a:buNone/>
            </a:pPr>
            <a:r>
              <a:rPr lang="en-GB" sz="2800" dirty="0"/>
              <a:t>A communication and interaction context </a:t>
            </a:r>
          </a:p>
          <a:p>
            <a:pPr marL="0" indent="0" algn="ctr">
              <a:buNone/>
            </a:pPr>
            <a:r>
              <a:rPr lang="en-GB" sz="2800" dirty="0"/>
              <a:t>within a helping relationship </a:t>
            </a:r>
          </a:p>
          <a:p>
            <a:pPr marL="0" indent="0" algn="ctr">
              <a:buNone/>
            </a:pPr>
            <a:r>
              <a:rPr lang="en-GB" sz="2800" dirty="0"/>
              <a:t>characterized by a </a:t>
            </a:r>
            <a:r>
              <a:rPr lang="en-GB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reflective space </a:t>
            </a:r>
            <a:r>
              <a:rPr lang="en-GB" sz="2800" dirty="0"/>
              <a:t>of feedback, self-disclosure and revelation </a:t>
            </a:r>
          </a:p>
          <a:p>
            <a:pPr marL="0" indent="0" algn="ctr">
              <a:buNone/>
            </a:pPr>
            <a:r>
              <a:rPr lang="en-GB" sz="2800" dirty="0"/>
              <a:t>where being present, listening intentionally, </a:t>
            </a:r>
          </a:p>
          <a:p>
            <a:pPr marL="0" indent="0" algn="ctr">
              <a:buNone/>
            </a:pPr>
            <a:r>
              <a:rPr lang="en-GB" sz="2800" dirty="0"/>
              <a:t>asking questions, reflecting, providing thinking frameworks, </a:t>
            </a:r>
          </a:p>
          <a:p>
            <a:pPr marL="0" indent="0" algn="ctr">
              <a:buNone/>
            </a:pPr>
            <a:r>
              <a:rPr lang="en-GB" sz="2800" dirty="0"/>
              <a:t>and using people development tools </a:t>
            </a:r>
          </a:p>
          <a:p>
            <a:pPr marL="0" indent="0" algn="ctr">
              <a:buNone/>
            </a:pPr>
            <a:r>
              <a:rPr lang="en-GB" sz="2800" dirty="0"/>
              <a:t>facilitates a person’s process of becoming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2315283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681" y="0"/>
            <a:ext cx="11539243" cy="6858000"/>
          </a:xfrm>
          <a:prstGeom prst="rect">
            <a:avLst/>
          </a:prstGeom>
          <a:solidFill>
            <a:srgbClr val="19282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Meaningful Conversation</a:t>
            </a:r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4000" dirty="0"/>
          </a:p>
        </p:txBody>
      </p:sp>
      <p:sp>
        <p:nvSpPr>
          <p:cNvPr id="5" name="Rectangle 4"/>
          <p:cNvSpPr/>
          <p:nvPr/>
        </p:nvSpPr>
        <p:spPr>
          <a:xfrm>
            <a:off x="679731" y="712099"/>
            <a:ext cx="10875695" cy="6145901"/>
          </a:xfrm>
          <a:prstGeom prst="rect">
            <a:avLst/>
          </a:prstGeom>
          <a:solidFill>
            <a:srgbClr val="2C465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Reflective Space</a:t>
            </a:r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r>
              <a:rPr lang="en-ZA" sz="2800" dirty="0"/>
              <a:t>Feedback</a:t>
            </a:r>
          </a:p>
          <a:p>
            <a:pPr algn="ctr"/>
            <a:r>
              <a:rPr lang="en-ZA" sz="2800" dirty="0"/>
              <a:t>Self-Disclosure</a:t>
            </a:r>
          </a:p>
          <a:p>
            <a:pPr algn="ctr"/>
            <a:r>
              <a:rPr lang="en-ZA" sz="2800" dirty="0"/>
              <a:t>Revelation</a:t>
            </a:r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</p:txBody>
      </p:sp>
      <p:sp>
        <p:nvSpPr>
          <p:cNvPr id="6" name="Rectangle 5"/>
          <p:cNvSpPr/>
          <p:nvPr/>
        </p:nvSpPr>
        <p:spPr>
          <a:xfrm>
            <a:off x="1051965" y="1375646"/>
            <a:ext cx="10171688" cy="5482354"/>
          </a:xfrm>
          <a:prstGeom prst="rect">
            <a:avLst/>
          </a:prstGeom>
          <a:solidFill>
            <a:srgbClr val="3D6273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Present</a:t>
            </a:r>
          </a:p>
          <a:p>
            <a:pPr algn="ctr"/>
            <a:endParaRPr lang="en-ZA" sz="4400" dirty="0"/>
          </a:p>
          <a:p>
            <a:pPr algn="ctr"/>
            <a:endParaRPr lang="en-ZA" sz="2800" dirty="0"/>
          </a:p>
          <a:p>
            <a:pPr algn="ctr"/>
            <a:r>
              <a:rPr lang="en-ZA" sz="2800" dirty="0"/>
              <a:t>Living in the now</a:t>
            </a:r>
          </a:p>
          <a:p>
            <a:pPr algn="ctr"/>
            <a:r>
              <a:rPr lang="en-ZA" sz="2800" dirty="0"/>
              <a:t>Be content</a:t>
            </a:r>
          </a:p>
          <a:p>
            <a:pPr algn="ctr"/>
            <a:r>
              <a:rPr lang="en-ZA" sz="2800" dirty="0"/>
              <a:t>Bracketing</a:t>
            </a:r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</p:txBody>
      </p:sp>
      <p:sp>
        <p:nvSpPr>
          <p:cNvPr id="7" name="Rectangle 6"/>
          <p:cNvSpPr/>
          <p:nvPr/>
        </p:nvSpPr>
        <p:spPr>
          <a:xfrm>
            <a:off x="1442630" y="1972733"/>
            <a:ext cx="9467681" cy="4885267"/>
          </a:xfrm>
          <a:prstGeom prst="rect">
            <a:avLst/>
          </a:prstGeom>
          <a:solidFill>
            <a:srgbClr val="487488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Listening Intentionally</a:t>
            </a:r>
          </a:p>
          <a:p>
            <a:pPr algn="ctr"/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r>
              <a:rPr lang="en-ZA" sz="2800" dirty="0"/>
              <a:t>Hear what is said and communicated</a:t>
            </a:r>
          </a:p>
          <a:p>
            <a:pPr algn="ctr"/>
            <a:r>
              <a:rPr lang="en-ZA" sz="2800" dirty="0"/>
              <a:t>Receptive posture</a:t>
            </a:r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</p:txBody>
      </p:sp>
      <p:sp>
        <p:nvSpPr>
          <p:cNvPr id="8" name="Rectangle 7"/>
          <p:cNvSpPr/>
          <p:nvPr/>
        </p:nvSpPr>
        <p:spPr>
          <a:xfrm>
            <a:off x="1750126" y="2624667"/>
            <a:ext cx="8852687" cy="4233333"/>
          </a:xfrm>
          <a:prstGeom prst="rect">
            <a:avLst/>
          </a:prstGeom>
          <a:solidFill>
            <a:srgbClr val="5589A1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Asking</a:t>
            </a:r>
            <a:r>
              <a:rPr lang="en-ZA" sz="2800" dirty="0"/>
              <a:t> </a:t>
            </a: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</a:t>
            </a:r>
          </a:p>
          <a:p>
            <a:pPr algn="ctr"/>
            <a:endParaRPr lang="en-Z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</p:txBody>
      </p:sp>
      <p:sp>
        <p:nvSpPr>
          <p:cNvPr id="9" name="Rectangle 8"/>
          <p:cNvSpPr/>
          <p:nvPr/>
        </p:nvSpPr>
        <p:spPr>
          <a:xfrm>
            <a:off x="2076153" y="3234266"/>
            <a:ext cx="8186871" cy="3623733"/>
          </a:xfrm>
          <a:prstGeom prst="rect">
            <a:avLst/>
          </a:prstGeom>
          <a:solidFill>
            <a:srgbClr val="689AB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Reflecting</a:t>
            </a:r>
          </a:p>
          <a:p>
            <a:pPr algn="ctr"/>
            <a:endParaRPr lang="en-Z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</p:txBody>
      </p:sp>
      <p:sp>
        <p:nvSpPr>
          <p:cNvPr id="10" name="Rectangle 9"/>
          <p:cNvSpPr/>
          <p:nvPr/>
        </p:nvSpPr>
        <p:spPr>
          <a:xfrm>
            <a:off x="2472462" y="3695701"/>
            <a:ext cx="7330693" cy="3162300"/>
          </a:xfrm>
          <a:prstGeom prst="rect">
            <a:avLst/>
          </a:prstGeom>
          <a:solidFill>
            <a:srgbClr val="81AABD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Providing Thinking Frameworks</a:t>
            </a:r>
          </a:p>
          <a:p>
            <a:pPr algn="ctr"/>
            <a:endParaRPr lang="en-Z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1934043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6" grpId="0" build="p" animBg="1"/>
      <p:bldP spid="7" grpId="0" build="p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681" y="0"/>
            <a:ext cx="11539243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Meaningful Conversation</a:t>
            </a: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9731" y="712099"/>
            <a:ext cx="10875695" cy="6145901"/>
          </a:xfrm>
          <a:prstGeom prst="rect">
            <a:avLst/>
          </a:prstGeom>
          <a:solidFill>
            <a:srgbClr val="2C465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Reflective Space</a:t>
            </a:r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r>
              <a:rPr lang="en-ZA" sz="2800" dirty="0"/>
              <a:t>Feedback</a:t>
            </a:r>
          </a:p>
          <a:p>
            <a:pPr algn="ctr"/>
            <a:r>
              <a:rPr lang="en-ZA" sz="2800" dirty="0"/>
              <a:t>Self-Disclosure</a:t>
            </a:r>
          </a:p>
          <a:p>
            <a:pPr algn="ctr"/>
            <a:r>
              <a:rPr lang="en-ZA" sz="2800" dirty="0"/>
              <a:t>Revelation</a:t>
            </a:r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</p:txBody>
      </p:sp>
      <p:sp>
        <p:nvSpPr>
          <p:cNvPr id="6" name="Rectangle 5"/>
          <p:cNvSpPr/>
          <p:nvPr/>
        </p:nvSpPr>
        <p:spPr>
          <a:xfrm>
            <a:off x="1051965" y="1375646"/>
            <a:ext cx="10171688" cy="548235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ZA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Present</a:t>
            </a:r>
          </a:p>
          <a:p>
            <a:pPr algn="ctr"/>
            <a:endParaRPr lang="en-ZA" sz="44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ZA" sz="2800" dirty="0">
                <a:solidFill>
                  <a:schemeClr val="tx2">
                    <a:lumMod val="75000"/>
                  </a:schemeClr>
                </a:solidFill>
              </a:rPr>
              <a:t>Bracketing</a:t>
            </a: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91830" y="1972733"/>
            <a:ext cx="9467681" cy="488526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ZA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Listening Intentionally</a:t>
            </a: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ZA" sz="2800" dirty="0">
                <a:solidFill>
                  <a:schemeClr val="tx2">
                    <a:lumMod val="75000"/>
                  </a:schemeClr>
                </a:solidFill>
              </a:rPr>
              <a:t>Hear what is said and communicated</a:t>
            </a:r>
          </a:p>
          <a:p>
            <a:pPr algn="ctr"/>
            <a:r>
              <a:rPr lang="en-ZA" sz="2800" dirty="0">
                <a:solidFill>
                  <a:schemeClr val="tx2">
                    <a:lumMod val="75000"/>
                  </a:schemeClr>
                </a:solidFill>
              </a:rPr>
              <a:t>Receptive posture</a:t>
            </a: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99326" y="2624667"/>
            <a:ext cx="8852687" cy="42333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ZA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Asking</a:t>
            </a:r>
            <a:r>
              <a:rPr lang="en-ZA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ZA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</a:t>
            </a:r>
          </a:p>
          <a:p>
            <a:pPr algn="ctr"/>
            <a:endParaRPr lang="en-ZA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25353" y="3234266"/>
            <a:ext cx="8186871" cy="36237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ZA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Reflecting</a:t>
            </a:r>
          </a:p>
          <a:p>
            <a:pPr algn="ctr"/>
            <a:endParaRPr lang="en-ZA" sz="16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0667" y="3742267"/>
            <a:ext cx="7526866" cy="311573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ZA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Development Tools</a:t>
            </a: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9115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50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3783" y="429272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sz="4400" dirty="0"/>
              <a:t>Reflect</a:t>
            </a:r>
            <a:endParaRPr sz="4400" dirty="0"/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889000" y="1700809"/>
            <a:ext cx="10258611" cy="5157191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533400" indent="-533400">
              <a:buFont typeface="Courier New" panose="02070309020205020404" pitchFamily="49" charset="0"/>
              <a:buChar char="o"/>
            </a:pPr>
            <a:r>
              <a:rPr lang="en-GB" sz="2800" dirty="0"/>
              <a:t>To move in one direction, hit a surface, and then quickly move in a different and usually opposite direction</a:t>
            </a:r>
          </a:p>
          <a:p>
            <a:pPr marL="533400" indent="-533400">
              <a:buFont typeface="Courier New" panose="02070309020205020404" pitchFamily="49" charset="0"/>
              <a:buChar char="o"/>
            </a:pPr>
            <a:r>
              <a:rPr lang="en-GB" sz="2800" dirty="0"/>
              <a:t>To show the image of (something) on a surface </a:t>
            </a:r>
          </a:p>
          <a:p>
            <a:pPr marL="533400" indent="-533400">
              <a:buFont typeface="Courier New" panose="02070309020205020404" pitchFamily="49" charset="0"/>
              <a:buChar char="o"/>
            </a:pPr>
            <a:r>
              <a:rPr lang="en-GB" sz="2800" dirty="0"/>
              <a:t>To show (something), to make (something) known </a:t>
            </a:r>
          </a:p>
          <a:p>
            <a:pPr marL="533400" indent="-533400">
              <a:buFont typeface="Courier New" panose="02070309020205020404" pitchFamily="49" charset="0"/>
              <a:buChar char="o"/>
            </a:pPr>
            <a:r>
              <a:rPr lang="en-GB" sz="2800" dirty="0"/>
              <a:t>To cast back (light, heat, sound, etc.) from a surface: </a:t>
            </a:r>
            <a:r>
              <a:rPr lang="en-GB" sz="2800" i="1" dirty="0"/>
              <a:t>The mirror reflected the light onto the wall</a:t>
            </a:r>
            <a:endParaRPr lang="en-GB" sz="2800" dirty="0"/>
          </a:p>
          <a:p>
            <a:pPr marL="533400" indent="-533400">
              <a:buFont typeface="Courier New" panose="02070309020205020404" pitchFamily="49" charset="0"/>
              <a:buChar char="o"/>
            </a:pPr>
            <a:r>
              <a:rPr lang="en-GB" sz="2800" dirty="0"/>
              <a:t>To mirror, reproduce, repeat, return, show</a:t>
            </a:r>
          </a:p>
          <a:p>
            <a:pPr marL="533400" indent="-533400">
              <a:buFont typeface="Courier New" panose="02070309020205020404" pitchFamily="49" charset="0"/>
              <a:buChar char="o"/>
            </a:pPr>
            <a:r>
              <a:rPr lang="en-GB" sz="2800" dirty="0"/>
              <a:t>To think, ponder, or meditate</a:t>
            </a:r>
          </a:p>
        </p:txBody>
      </p:sp>
    </p:spTree>
    <p:extLst>
      <p:ext uri="{BB962C8B-B14F-4D97-AF65-F5344CB8AC3E}">
        <p14:creationId xmlns:p14="http://schemas.microsoft.com/office/powerpoint/2010/main" val="116058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3783" y="429272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sz="4400" dirty="0"/>
              <a:t>Space</a:t>
            </a:r>
            <a:endParaRPr sz="4400" dirty="0"/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889000" y="1700809"/>
            <a:ext cx="10258611" cy="5157191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The unlimited or immeasurably great three-dimensional realm or expanse in which all material objects are located and all events occur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The amount of an area, room, surface, etc., that is empty or available for use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An area that is used or available for a specific purpose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An empty area between things or people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24321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1" y="605117"/>
            <a:ext cx="9404723" cy="952295"/>
          </a:xfrm>
        </p:spPr>
        <p:txBody>
          <a:bodyPr/>
          <a:lstStyle/>
          <a:p>
            <a:r>
              <a:rPr lang="en-ZA" dirty="0"/>
              <a:t>Reflective Space…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3884" y="2900083"/>
            <a:ext cx="7805970" cy="21829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3200" dirty="0"/>
              <a:t>Is a space…</a:t>
            </a:r>
          </a:p>
          <a:p>
            <a:pPr marL="0" indent="0" algn="ctr">
              <a:buNone/>
            </a:pPr>
            <a:r>
              <a:rPr lang="en-ZA" sz="2800" dirty="0"/>
              <a:t>That exists between a Coach and a Client</a:t>
            </a:r>
          </a:p>
        </p:txBody>
      </p:sp>
    </p:spTree>
    <p:extLst>
      <p:ext uri="{BB962C8B-B14F-4D97-AF65-F5344CB8AC3E}">
        <p14:creationId xmlns:p14="http://schemas.microsoft.com/office/powerpoint/2010/main" val="3823461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1" y="605117"/>
            <a:ext cx="9404723" cy="952295"/>
          </a:xfrm>
        </p:spPr>
        <p:txBody>
          <a:bodyPr/>
          <a:lstStyle/>
          <a:p>
            <a:r>
              <a:rPr lang="en-ZA" dirty="0"/>
              <a:t>Reflective Space…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5967" y="2755650"/>
            <a:ext cx="7833887" cy="23039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3200" dirty="0"/>
              <a:t>Is a </a:t>
            </a:r>
            <a:r>
              <a:rPr lang="en-Z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</a:t>
            </a:r>
            <a:r>
              <a:rPr lang="en-ZA" sz="3200" dirty="0"/>
              <a:t> space… </a:t>
            </a:r>
          </a:p>
          <a:p>
            <a:pPr marL="0" indent="0" algn="ctr">
              <a:buNone/>
            </a:pPr>
            <a:r>
              <a:rPr lang="en-ZA" sz="2800" dirty="0"/>
              <a:t>Created by the Coach’s posture of unconditional positive regard, empathy and congruence</a:t>
            </a:r>
          </a:p>
        </p:txBody>
      </p:sp>
    </p:spTree>
    <p:extLst>
      <p:ext uri="{BB962C8B-B14F-4D97-AF65-F5344CB8AC3E}">
        <p14:creationId xmlns:p14="http://schemas.microsoft.com/office/powerpoint/2010/main" val="271080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1" y="605117"/>
            <a:ext cx="9404723" cy="952295"/>
          </a:xfrm>
        </p:spPr>
        <p:txBody>
          <a:bodyPr/>
          <a:lstStyle/>
          <a:p>
            <a:r>
              <a:rPr lang="en-ZA" dirty="0"/>
              <a:t>Reflective Space…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5967" y="2967317"/>
            <a:ext cx="7833887" cy="18601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3200" dirty="0"/>
              <a:t>Is a </a:t>
            </a:r>
            <a:r>
              <a:rPr lang="en-Z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revealing </a:t>
            </a:r>
            <a:r>
              <a:rPr lang="en-ZA" sz="3200" dirty="0"/>
              <a:t>space…</a:t>
            </a:r>
          </a:p>
          <a:p>
            <a:pPr marL="0" indent="0" algn="ctr">
              <a:buNone/>
            </a:pPr>
            <a:r>
              <a:rPr lang="en-ZA" sz="2800" dirty="0"/>
              <a:t>Where feedback, self-disclosure and revelation blossom</a:t>
            </a:r>
          </a:p>
        </p:txBody>
      </p:sp>
    </p:spTree>
    <p:extLst>
      <p:ext uri="{BB962C8B-B14F-4D97-AF65-F5344CB8AC3E}">
        <p14:creationId xmlns:p14="http://schemas.microsoft.com/office/powerpoint/2010/main" val="12171545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1" y="605117"/>
            <a:ext cx="9404723" cy="952295"/>
          </a:xfrm>
        </p:spPr>
        <p:txBody>
          <a:bodyPr/>
          <a:lstStyle/>
          <a:p>
            <a:r>
              <a:rPr lang="en-ZA" dirty="0"/>
              <a:t>Reflective Space…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265" y="2909198"/>
            <a:ext cx="8163589" cy="30300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3200" dirty="0"/>
              <a:t>Is an </a:t>
            </a:r>
            <a:r>
              <a:rPr lang="en-Z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open</a:t>
            </a:r>
            <a:r>
              <a:rPr lang="en-ZA" sz="3200" dirty="0"/>
              <a:t> space… </a:t>
            </a:r>
          </a:p>
          <a:p>
            <a:pPr marL="0" indent="0" algn="ctr">
              <a:buNone/>
            </a:pPr>
            <a:r>
              <a:rPr lang="en-ZA" sz="2800" dirty="0"/>
              <a:t>Void of judgment and condemnation and filled with conviction</a:t>
            </a:r>
          </a:p>
        </p:txBody>
      </p:sp>
    </p:spTree>
    <p:extLst>
      <p:ext uri="{BB962C8B-B14F-4D97-AF65-F5344CB8AC3E}">
        <p14:creationId xmlns:p14="http://schemas.microsoft.com/office/powerpoint/2010/main" val="454851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907059" y="498763"/>
            <a:ext cx="2138254" cy="2041646"/>
            <a:chOff x="3584509" y="-83581"/>
            <a:chExt cx="1615995" cy="1606277"/>
          </a:xfrm>
        </p:grpSpPr>
        <p:sp>
          <p:nvSpPr>
            <p:cNvPr id="6" name="Oval 5"/>
            <p:cNvSpPr/>
            <p:nvPr/>
          </p:nvSpPr>
          <p:spPr>
            <a:xfrm>
              <a:off x="3584509" y="-83581"/>
              <a:ext cx="1615995" cy="160627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Oval 4"/>
            <p:cNvSpPr txBox="1"/>
            <p:nvPr/>
          </p:nvSpPr>
          <p:spPr>
            <a:xfrm>
              <a:off x="3821166" y="151653"/>
              <a:ext cx="1142681" cy="11358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kern="1200" dirty="0"/>
                <a:t>Sin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045313" y="2174686"/>
            <a:ext cx="2169792" cy="2117024"/>
            <a:chOff x="5135364" y="1066347"/>
            <a:chExt cx="1591201" cy="1541930"/>
          </a:xfrm>
        </p:grpSpPr>
        <p:sp>
          <p:nvSpPr>
            <p:cNvPr id="10" name="Oval 9"/>
            <p:cNvSpPr/>
            <p:nvPr/>
          </p:nvSpPr>
          <p:spPr>
            <a:xfrm>
              <a:off x="5135364" y="1066347"/>
              <a:ext cx="1591201" cy="154193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Oval 6"/>
            <p:cNvSpPr txBox="1"/>
            <p:nvPr/>
          </p:nvSpPr>
          <p:spPr>
            <a:xfrm>
              <a:off x="5251877" y="1267871"/>
              <a:ext cx="1358175" cy="11622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kern="1200" dirty="0"/>
                <a:t>Shame &amp; guilt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273867" y="4506197"/>
            <a:ext cx="2200170" cy="2182093"/>
            <a:chOff x="4709861" y="3012413"/>
            <a:chExt cx="1266930" cy="1266930"/>
          </a:xfrm>
        </p:grpSpPr>
        <p:sp>
          <p:nvSpPr>
            <p:cNvPr id="16" name="Oval 15"/>
            <p:cNvSpPr/>
            <p:nvPr/>
          </p:nvSpPr>
          <p:spPr>
            <a:xfrm>
              <a:off x="4709861" y="3012413"/>
              <a:ext cx="1266930" cy="126693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Oval 6"/>
            <p:cNvSpPr txBox="1"/>
            <p:nvPr/>
          </p:nvSpPr>
          <p:spPr>
            <a:xfrm>
              <a:off x="4853965" y="3162121"/>
              <a:ext cx="978721" cy="9710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kern="1200" dirty="0">
                  <a:solidFill>
                    <a:schemeClr val="tx2">
                      <a:lumMod val="10000"/>
                    </a:schemeClr>
                  </a:solidFill>
                </a:rPr>
                <a:t>Unwor-thiness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770435" y="2222302"/>
            <a:ext cx="2136624" cy="2053907"/>
            <a:chOff x="2808222" y="3012413"/>
            <a:chExt cx="1266930" cy="1266930"/>
          </a:xfrm>
        </p:grpSpPr>
        <p:sp>
          <p:nvSpPr>
            <p:cNvPr id="22" name="Oval 21"/>
            <p:cNvSpPr/>
            <p:nvPr/>
          </p:nvSpPr>
          <p:spPr>
            <a:xfrm>
              <a:off x="2808222" y="3012413"/>
              <a:ext cx="1266930" cy="126693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Oval 6"/>
            <p:cNvSpPr txBox="1"/>
            <p:nvPr/>
          </p:nvSpPr>
          <p:spPr>
            <a:xfrm>
              <a:off x="2954533" y="3164501"/>
              <a:ext cx="974308" cy="9627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kern="1200" dirty="0"/>
                <a:t>Isolation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591419" y="4506196"/>
            <a:ext cx="2305671" cy="2182093"/>
            <a:chOff x="2220583" y="1203847"/>
            <a:chExt cx="1266930" cy="1266930"/>
          </a:xfrm>
        </p:grpSpPr>
        <p:sp>
          <p:nvSpPr>
            <p:cNvPr id="31" name="Oval 30"/>
            <p:cNvSpPr/>
            <p:nvPr/>
          </p:nvSpPr>
          <p:spPr>
            <a:xfrm>
              <a:off x="2220583" y="1203847"/>
              <a:ext cx="1266930" cy="126693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Oval 6"/>
            <p:cNvSpPr txBox="1"/>
            <p:nvPr/>
          </p:nvSpPr>
          <p:spPr>
            <a:xfrm>
              <a:off x="2406121" y="1389385"/>
              <a:ext cx="895854" cy="8958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kern="1200" dirty="0"/>
                <a:t>Break in relation-ship</a:t>
              </a:r>
            </a:p>
          </p:txBody>
        </p:sp>
      </p:grp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645131" y="605117"/>
            <a:ext cx="9404723" cy="952295"/>
          </a:xfrm>
        </p:spPr>
        <p:txBody>
          <a:bodyPr/>
          <a:lstStyle/>
          <a:p>
            <a:r>
              <a:rPr lang="en-ZA" dirty="0"/>
              <a:t>Condemnation</a:t>
            </a:r>
          </a:p>
        </p:txBody>
      </p:sp>
    </p:spTree>
    <p:extLst>
      <p:ext uri="{BB962C8B-B14F-4D97-AF65-F5344CB8AC3E}">
        <p14:creationId xmlns:p14="http://schemas.microsoft.com/office/powerpoint/2010/main" val="25928375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907059" y="498763"/>
            <a:ext cx="2138254" cy="2041646"/>
            <a:chOff x="3584509" y="-83581"/>
            <a:chExt cx="1615995" cy="1606277"/>
          </a:xfrm>
        </p:grpSpPr>
        <p:sp>
          <p:nvSpPr>
            <p:cNvPr id="6" name="Oval 5"/>
            <p:cNvSpPr/>
            <p:nvPr/>
          </p:nvSpPr>
          <p:spPr>
            <a:xfrm>
              <a:off x="3584509" y="-83581"/>
              <a:ext cx="1615995" cy="160627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Oval 4"/>
            <p:cNvSpPr txBox="1"/>
            <p:nvPr/>
          </p:nvSpPr>
          <p:spPr>
            <a:xfrm>
              <a:off x="3821166" y="151653"/>
              <a:ext cx="1142681" cy="11358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kern="1200" dirty="0"/>
                <a:t>Sin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045313" y="2174686"/>
            <a:ext cx="2169792" cy="2117024"/>
            <a:chOff x="5135364" y="1066347"/>
            <a:chExt cx="1591201" cy="1541930"/>
          </a:xfrm>
        </p:grpSpPr>
        <p:sp>
          <p:nvSpPr>
            <p:cNvPr id="10" name="Oval 9"/>
            <p:cNvSpPr/>
            <p:nvPr/>
          </p:nvSpPr>
          <p:spPr>
            <a:xfrm>
              <a:off x="5135364" y="1066347"/>
              <a:ext cx="1591201" cy="154193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Oval 6"/>
            <p:cNvSpPr txBox="1"/>
            <p:nvPr/>
          </p:nvSpPr>
          <p:spPr>
            <a:xfrm>
              <a:off x="5177335" y="1175496"/>
              <a:ext cx="1504585" cy="13428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dirty="0"/>
                <a:t>Separation</a:t>
              </a:r>
              <a:endParaRPr lang="en-US" sz="2800" kern="12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273867" y="4506197"/>
            <a:ext cx="2200170" cy="2182093"/>
            <a:chOff x="4709861" y="3012413"/>
            <a:chExt cx="1266930" cy="1266930"/>
          </a:xfrm>
        </p:grpSpPr>
        <p:sp>
          <p:nvSpPr>
            <p:cNvPr id="16" name="Oval 15"/>
            <p:cNvSpPr/>
            <p:nvPr/>
          </p:nvSpPr>
          <p:spPr>
            <a:xfrm>
              <a:off x="4709861" y="3012413"/>
              <a:ext cx="1266930" cy="126693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Oval 6"/>
            <p:cNvSpPr txBox="1"/>
            <p:nvPr/>
          </p:nvSpPr>
          <p:spPr>
            <a:xfrm>
              <a:off x="4750001" y="3052633"/>
              <a:ext cx="1194878" cy="11938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kern="1200" dirty="0">
                  <a:solidFill>
                    <a:schemeClr val="tx2">
                      <a:lumMod val="10000"/>
                    </a:schemeClr>
                  </a:solidFill>
                </a:rPr>
                <a:t>Repen-</a:t>
              </a:r>
            </a:p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dirty="0">
                  <a:solidFill>
                    <a:schemeClr val="tx2">
                      <a:lumMod val="10000"/>
                    </a:schemeClr>
                  </a:solidFill>
                </a:rPr>
                <a:t>tance</a:t>
              </a:r>
              <a:endParaRPr lang="en-US" sz="2800" kern="1200" dirty="0">
                <a:solidFill>
                  <a:schemeClr val="tx2">
                    <a:lumMod val="10000"/>
                  </a:schemeClr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770435" y="2222302"/>
            <a:ext cx="2136624" cy="2053907"/>
            <a:chOff x="2808222" y="3012413"/>
            <a:chExt cx="1266930" cy="1266930"/>
          </a:xfrm>
        </p:grpSpPr>
        <p:sp>
          <p:nvSpPr>
            <p:cNvPr id="22" name="Oval 21"/>
            <p:cNvSpPr/>
            <p:nvPr/>
          </p:nvSpPr>
          <p:spPr>
            <a:xfrm>
              <a:off x="2808222" y="3012413"/>
              <a:ext cx="1266930" cy="126693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Oval 6"/>
            <p:cNvSpPr txBox="1"/>
            <p:nvPr/>
          </p:nvSpPr>
          <p:spPr>
            <a:xfrm>
              <a:off x="2906009" y="3032775"/>
              <a:ext cx="1084520" cy="12133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kern="1200" dirty="0"/>
                <a:t>Oneness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591419" y="4506196"/>
            <a:ext cx="2305671" cy="2182093"/>
            <a:chOff x="2220583" y="1203847"/>
            <a:chExt cx="1266930" cy="1266930"/>
          </a:xfrm>
        </p:grpSpPr>
        <p:sp>
          <p:nvSpPr>
            <p:cNvPr id="31" name="Oval 30"/>
            <p:cNvSpPr/>
            <p:nvPr/>
          </p:nvSpPr>
          <p:spPr>
            <a:xfrm>
              <a:off x="2220583" y="1203847"/>
              <a:ext cx="1266930" cy="126693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Oval 6"/>
            <p:cNvSpPr txBox="1"/>
            <p:nvPr/>
          </p:nvSpPr>
          <p:spPr>
            <a:xfrm>
              <a:off x="2356485" y="1296616"/>
              <a:ext cx="1012877" cy="10813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kern="1200" dirty="0"/>
                <a:t>Resto-</a:t>
              </a:r>
            </a:p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dirty="0"/>
                <a:t>ration</a:t>
              </a:r>
              <a:endParaRPr lang="en-US" sz="2800" kern="1200" dirty="0"/>
            </a:p>
          </p:txBody>
        </p:sp>
      </p:grp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645131" y="605117"/>
            <a:ext cx="9404723" cy="952295"/>
          </a:xfrm>
        </p:spPr>
        <p:txBody>
          <a:bodyPr/>
          <a:lstStyle/>
          <a:p>
            <a:r>
              <a:rPr lang="en-ZA" dirty="0"/>
              <a:t>Conviction</a:t>
            </a:r>
          </a:p>
        </p:txBody>
      </p:sp>
    </p:spTree>
    <p:extLst>
      <p:ext uri="{BB962C8B-B14F-4D97-AF65-F5344CB8AC3E}">
        <p14:creationId xmlns:p14="http://schemas.microsoft.com/office/powerpoint/2010/main" val="1432937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1" y="605117"/>
            <a:ext cx="9404723" cy="952295"/>
          </a:xfrm>
        </p:spPr>
        <p:txBody>
          <a:bodyPr/>
          <a:lstStyle/>
          <a:p>
            <a:r>
              <a:rPr lang="en-ZA" dirty="0"/>
              <a:t>Reflective Space…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265" y="3025108"/>
            <a:ext cx="8163589" cy="19976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3200" dirty="0"/>
              <a:t>Is an </a:t>
            </a:r>
            <a:r>
              <a:rPr lang="en-Z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expectant</a:t>
            </a:r>
            <a:r>
              <a:rPr lang="en-ZA" sz="3200" dirty="0"/>
              <a:t> space… </a:t>
            </a:r>
          </a:p>
          <a:p>
            <a:pPr marL="0" indent="0" algn="ctr">
              <a:buNone/>
            </a:pPr>
            <a:r>
              <a:rPr lang="en-ZA" sz="2800" dirty="0"/>
              <a:t>Filled with an eagerness to understand, to allow, to grow and become</a:t>
            </a:r>
          </a:p>
        </p:txBody>
      </p:sp>
    </p:spTree>
    <p:extLst>
      <p:ext uri="{BB962C8B-B14F-4D97-AF65-F5344CB8AC3E}">
        <p14:creationId xmlns:p14="http://schemas.microsoft.com/office/powerpoint/2010/main" val="344823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1" y="605117"/>
            <a:ext cx="9404723" cy="952295"/>
          </a:xfrm>
        </p:spPr>
        <p:txBody>
          <a:bodyPr/>
          <a:lstStyle/>
          <a:p>
            <a:r>
              <a:rPr lang="en-ZA" dirty="0"/>
              <a:t>Reflective Space…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3884" y="2900083"/>
            <a:ext cx="7805970" cy="21829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3200" dirty="0"/>
              <a:t>Is a </a:t>
            </a:r>
            <a:r>
              <a:rPr lang="en-Z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</a:t>
            </a:r>
            <a:r>
              <a:rPr lang="en-ZA" sz="3200" dirty="0"/>
              <a:t> space…</a:t>
            </a:r>
          </a:p>
          <a:p>
            <a:pPr marL="0" indent="0" algn="ctr">
              <a:buNone/>
            </a:pPr>
            <a:r>
              <a:rPr lang="en-ZA" sz="2800" dirty="0"/>
              <a:t>Where both Coach and Client can reveal their vulnerabilities without feeling exposed</a:t>
            </a:r>
          </a:p>
        </p:txBody>
      </p:sp>
    </p:spTree>
    <p:extLst>
      <p:ext uri="{BB962C8B-B14F-4D97-AF65-F5344CB8AC3E}">
        <p14:creationId xmlns:p14="http://schemas.microsoft.com/office/powerpoint/2010/main" val="1569520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1" y="605117"/>
            <a:ext cx="9404723" cy="952295"/>
          </a:xfrm>
        </p:spPr>
        <p:txBody>
          <a:bodyPr/>
          <a:lstStyle/>
          <a:p>
            <a:r>
              <a:rPr lang="en-ZA" dirty="0"/>
              <a:t>Reflective Space…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4474" y="2883422"/>
            <a:ext cx="7715379" cy="24921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3200" dirty="0"/>
              <a:t>Is a </a:t>
            </a:r>
            <a:r>
              <a:rPr lang="en-Z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pregnant</a:t>
            </a:r>
            <a:r>
              <a:rPr lang="en-ZA" sz="3200" dirty="0"/>
              <a:t> space…</a:t>
            </a:r>
          </a:p>
          <a:p>
            <a:pPr marL="0" indent="0" algn="ctr">
              <a:buNone/>
            </a:pPr>
            <a:r>
              <a:rPr lang="en-ZA" sz="2800" dirty="0"/>
              <a:t>Filled with the Client’s life story and the Coach’s eagerness to allow the story to unfold</a:t>
            </a:r>
          </a:p>
        </p:txBody>
      </p:sp>
    </p:spTree>
    <p:extLst>
      <p:ext uri="{BB962C8B-B14F-4D97-AF65-F5344CB8AC3E}">
        <p14:creationId xmlns:p14="http://schemas.microsoft.com/office/powerpoint/2010/main" val="4053880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1" y="605117"/>
            <a:ext cx="9404723" cy="952295"/>
          </a:xfrm>
        </p:spPr>
        <p:txBody>
          <a:bodyPr/>
          <a:lstStyle/>
          <a:p>
            <a:r>
              <a:rPr lang="en-ZA" dirty="0"/>
              <a:t>Reflective Space…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2132" y="2864224"/>
            <a:ext cx="7797721" cy="27566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3200" dirty="0"/>
              <a:t>Is a </a:t>
            </a:r>
            <a:r>
              <a:rPr lang="en-Z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</a:t>
            </a:r>
            <a:r>
              <a:rPr lang="en-ZA" sz="3200" dirty="0"/>
              <a:t> space…</a:t>
            </a:r>
          </a:p>
          <a:p>
            <a:pPr marL="0" indent="0" algn="ctr">
              <a:buNone/>
            </a:pPr>
            <a:r>
              <a:rPr lang="en-ZA" sz="2800" dirty="0"/>
              <a:t>A clear canvas given by the Coach on which the Client can paint as much of his life story as he so desires</a:t>
            </a:r>
          </a:p>
        </p:txBody>
      </p:sp>
    </p:spTree>
    <p:extLst>
      <p:ext uri="{BB962C8B-B14F-4D97-AF65-F5344CB8AC3E}">
        <p14:creationId xmlns:p14="http://schemas.microsoft.com/office/powerpoint/2010/main" val="2696359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1" y="605117"/>
            <a:ext cx="9404723" cy="952295"/>
          </a:xfrm>
        </p:spPr>
        <p:txBody>
          <a:bodyPr/>
          <a:lstStyle/>
          <a:p>
            <a:r>
              <a:rPr lang="en-ZA" dirty="0"/>
              <a:t>Reflective Space…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2132" y="2864224"/>
            <a:ext cx="7797721" cy="27566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3200" dirty="0"/>
              <a:t>Is a </a:t>
            </a:r>
            <a:r>
              <a:rPr lang="en-Z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privileged</a:t>
            </a:r>
            <a:r>
              <a:rPr lang="en-ZA" sz="3200" dirty="0"/>
              <a:t> space…</a:t>
            </a:r>
          </a:p>
          <a:p>
            <a:pPr marL="0" indent="0" algn="ctr">
              <a:buNone/>
            </a:pPr>
            <a:r>
              <a:rPr lang="en-ZA" sz="2800" dirty="0"/>
              <a:t>To a front row seat seeing the sacred depth and reality of a client’s beautiful life story</a:t>
            </a:r>
          </a:p>
        </p:txBody>
      </p:sp>
    </p:spTree>
    <p:extLst>
      <p:ext uri="{BB962C8B-B14F-4D97-AF65-F5344CB8AC3E}">
        <p14:creationId xmlns:p14="http://schemas.microsoft.com/office/powerpoint/2010/main" val="21837642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1" y="605117"/>
            <a:ext cx="9404723" cy="952295"/>
          </a:xfrm>
        </p:spPr>
        <p:txBody>
          <a:bodyPr/>
          <a:lstStyle/>
          <a:p>
            <a:r>
              <a:rPr lang="en-ZA" dirty="0"/>
              <a:t>Reflective Space…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5967" y="2967317"/>
            <a:ext cx="7833887" cy="186017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ZA" sz="3200" dirty="0"/>
              <a:t>Is a </a:t>
            </a:r>
            <a:r>
              <a:rPr lang="en-Z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focused </a:t>
            </a:r>
            <a:r>
              <a:rPr lang="en-ZA" sz="3200" dirty="0"/>
              <a:t>space…</a:t>
            </a:r>
          </a:p>
          <a:p>
            <a:pPr marL="0" indent="0" algn="ctr">
              <a:buNone/>
            </a:pPr>
            <a:r>
              <a:rPr lang="en-ZA" sz="2800" dirty="0"/>
              <a:t>Where the fundamental process of becoming and defining identity is the focus of attention</a:t>
            </a:r>
          </a:p>
        </p:txBody>
      </p:sp>
    </p:spTree>
    <p:extLst>
      <p:ext uri="{BB962C8B-B14F-4D97-AF65-F5344CB8AC3E}">
        <p14:creationId xmlns:p14="http://schemas.microsoft.com/office/powerpoint/2010/main" val="32767536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1" y="605117"/>
            <a:ext cx="9404723" cy="952295"/>
          </a:xfrm>
        </p:spPr>
        <p:txBody>
          <a:bodyPr/>
          <a:lstStyle/>
          <a:p>
            <a:r>
              <a:rPr lang="en-ZA" dirty="0"/>
              <a:t>Reflective Space…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5967" y="2918765"/>
            <a:ext cx="7833887" cy="18601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3200" dirty="0"/>
              <a:t>Is a </a:t>
            </a:r>
            <a:r>
              <a:rPr lang="en-Z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discovery</a:t>
            </a:r>
            <a:r>
              <a:rPr lang="en-ZA" sz="3200" dirty="0"/>
              <a:t> space…</a:t>
            </a:r>
          </a:p>
          <a:p>
            <a:pPr marL="0" indent="0" algn="ctr">
              <a:buNone/>
            </a:pPr>
            <a:r>
              <a:rPr lang="en-ZA" sz="2800" dirty="0"/>
              <a:t>Where an essential understanding of a client’s current state of his life is uncovered</a:t>
            </a:r>
          </a:p>
        </p:txBody>
      </p:sp>
    </p:spTree>
    <p:extLst>
      <p:ext uri="{BB962C8B-B14F-4D97-AF65-F5344CB8AC3E}">
        <p14:creationId xmlns:p14="http://schemas.microsoft.com/office/powerpoint/2010/main" val="2471617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1" y="605117"/>
            <a:ext cx="9404723" cy="952295"/>
          </a:xfrm>
        </p:spPr>
        <p:txBody>
          <a:bodyPr/>
          <a:lstStyle/>
          <a:p>
            <a:r>
              <a:rPr lang="en-ZA" dirty="0"/>
              <a:t>Reflective Space…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5967" y="2918765"/>
            <a:ext cx="7833887" cy="18601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3200" dirty="0"/>
              <a:t>Is a </a:t>
            </a:r>
            <a:r>
              <a:rPr lang="en-Z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dream</a:t>
            </a:r>
            <a:r>
              <a:rPr lang="en-ZA" sz="3200" dirty="0"/>
              <a:t> space…</a:t>
            </a:r>
          </a:p>
          <a:p>
            <a:pPr marL="0" indent="0" algn="ctr">
              <a:buNone/>
            </a:pPr>
            <a:r>
              <a:rPr lang="en-ZA" sz="2800" dirty="0"/>
              <a:t>Where a deep knowing of identity, purpose, potential and passion is sought and found</a:t>
            </a:r>
          </a:p>
        </p:txBody>
      </p:sp>
    </p:spTree>
    <p:extLst>
      <p:ext uri="{BB962C8B-B14F-4D97-AF65-F5344CB8AC3E}">
        <p14:creationId xmlns:p14="http://schemas.microsoft.com/office/powerpoint/2010/main" val="2855078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1" y="605117"/>
            <a:ext cx="9404723" cy="952295"/>
          </a:xfrm>
        </p:spPr>
        <p:txBody>
          <a:bodyPr/>
          <a:lstStyle/>
          <a:p>
            <a:r>
              <a:rPr lang="en-ZA" dirty="0"/>
              <a:t>Reflective Space…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5967" y="2918765"/>
            <a:ext cx="7833887" cy="186017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ZA" sz="3200" dirty="0"/>
              <a:t>Is a </a:t>
            </a:r>
            <a:r>
              <a:rPr lang="en-Z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destiny</a:t>
            </a:r>
            <a:r>
              <a:rPr lang="en-ZA" sz="3200" dirty="0"/>
              <a:t> space…</a:t>
            </a:r>
          </a:p>
          <a:p>
            <a:pPr marL="0" indent="0" algn="ctr">
              <a:buNone/>
            </a:pPr>
            <a:r>
              <a:rPr lang="en-ZA" sz="2800" dirty="0"/>
              <a:t>Where the new realities and paradigms of a client’s identity surface for significant embrace</a:t>
            </a:r>
          </a:p>
        </p:txBody>
      </p:sp>
    </p:spTree>
    <p:extLst>
      <p:ext uri="{BB962C8B-B14F-4D97-AF65-F5344CB8AC3E}">
        <p14:creationId xmlns:p14="http://schemas.microsoft.com/office/powerpoint/2010/main" val="4062724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1" y="605117"/>
            <a:ext cx="9404723" cy="952295"/>
          </a:xfrm>
        </p:spPr>
        <p:txBody>
          <a:bodyPr/>
          <a:lstStyle/>
          <a:p>
            <a:r>
              <a:rPr lang="en-ZA" dirty="0"/>
              <a:t>Reflective Space…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5967" y="2814917"/>
            <a:ext cx="7833887" cy="23039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3200" dirty="0"/>
              <a:t>Is a </a:t>
            </a:r>
            <a:r>
              <a:rPr lang="en-Z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</a:t>
            </a:r>
            <a:r>
              <a:rPr lang="en-ZA" sz="3200" dirty="0"/>
              <a:t> space… </a:t>
            </a:r>
          </a:p>
          <a:p>
            <a:pPr marL="0" indent="0" algn="ctr">
              <a:buNone/>
            </a:pPr>
            <a:r>
              <a:rPr lang="en-ZA" sz="2800" dirty="0"/>
              <a:t>Where the process of becoming is cultivated, nurtured, appreciated  and respected</a:t>
            </a:r>
          </a:p>
        </p:txBody>
      </p:sp>
    </p:spTree>
    <p:extLst>
      <p:ext uri="{BB962C8B-B14F-4D97-AF65-F5344CB8AC3E}">
        <p14:creationId xmlns:p14="http://schemas.microsoft.com/office/powerpoint/2010/main" val="3213576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1" y="605117"/>
            <a:ext cx="9404723" cy="952295"/>
          </a:xfrm>
        </p:spPr>
        <p:txBody>
          <a:bodyPr/>
          <a:lstStyle/>
          <a:p>
            <a:r>
              <a:rPr lang="en-ZA" dirty="0"/>
              <a:t>Reflective Space…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5967" y="2814917"/>
            <a:ext cx="7833887" cy="230393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ZA" sz="3200" dirty="0"/>
              <a:t>Is a </a:t>
            </a:r>
            <a:r>
              <a:rPr lang="en-Z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consequence</a:t>
            </a:r>
            <a:r>
              <a:rPr lang="en-ZA" sz="3200" dirty="0"/>
              <a:t>… </a:t>
            </a:r>
          </a:p>
          <a:p>
            <a:pPr marL="0" indent="0" algn="ctr">
              <a:buNone/>
            </a:pPr>
            <a:r>
              <a:rPr lang="en-ZA" sz="2800" dirty="0"/>
              <a:t>Of the deliberate and intentional desire of the Coach to have meaningful conversation with her client because she really, really cares</a:t>
            </a:r>
          </a:p>
        </p:txBody>
      </p:sp>
    </p:spTree>
    <p:extLst>
      <p:ext uri="{BB962C8B-B14F-4D97-AF65-F5344CB8AC3E}">
        <p14:creationId xmlns:p14="http://schemas.microsoft.com/office/powerpoint/2010/main" val="3530350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681" y="0"/>
            <a:ext cx="11539243" cy="6858000"/>
          </a:xfrm>
          <a:prstGeom prst="rect">
            <a:avLst/>
          </a:prstGeom>
          <a:solidFill>
            <a:srgbClr val="19282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Meaningful Conversation</a:t>
            </a:r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4000" dirty="0"/>
          </a:p>
        </p:txBody>
      </p:sp>
      <p:sp>
        <p:nvSpPr>
          <p:cNvPr id="5" name="Rectangle 4"/>
          <p:cNvSpPr/>
          <p:nvPr/>
        </p:nvSpPr>
        <p:spPr>
          <a:xfrm>
            <a:off x="679731" y="712099"/>
            <a:ext cx="10875695" cy="6145901"/>
          </a:xfrm>
          <a:prstGeom prst="rect">
            <a:avLst/>
          </a:prstGeom>
          <a:solidFill>
            <a:srgbClr val="2C465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Reflective Space</a:t>
            </a:r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r>
              <a:rPr lang="en-ZA" sz="2800" dirty="0"/>
              <a:t>Feedback</a:t>
            </a:r>
          </a:p>
          <a:p>
            <a:pPr algn="ctr"/>
            <a:r>
              <a:rPr lang="en-ZA" sz="2800" dirty="0"/>
              <a:t>Self-Disclosure</a:t>
            </a:r>
          </a:p>
          <a:p>
            <a:pPr algn="ctr"/>
            <a:r>
              <a:rPr lang="en-ZA" sz="2800" dirty="0"/>
              <a:t>Revelation</a:t>
            </a:r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3770567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3783" y="487887"/>
            <a:ext cx="9684995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sz="4400" dirty="0"/>
              <a:t>Elements of the reflective space</a:t>
            </a:r>
            <a:endParaRPr sz="4400" dirty="0"/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723783" y="1888417"/>
            <a:ext cx="10411387" cy="4593364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The meaningful conversation exist within the helping relationship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The primary elements of the meaningful conversation are feedback, self-disclosure and revelation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According to Johari’s window the essential purpose of feedback, self-disclosure and revelation is enlarging the open space of a person’s life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Feedback, self-disclosure and revelation are necessary for a person to become</a:t>
            </a:r>
          </a:p>
        </p:txBody>
      </p:sp>
    </p:spTree>
    <p:extLst>
      <p:ext uri="{BB962C8B-B14F-4D97-AF65-F5344CB8AC3E}">
        <p14:creationId xmlns:p14="http://schemas.microsoft.com/office/powerpoint/2010/main" val="89523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3783" y="487887"/>
            <a:ext cx="9684995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sz="4400" dirty="0"/>
              <a:t>Elements of the reflective space</a:t>
            </a:r>
            <a:endParaRPr sz="4400" dirty="0"/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723783" y="2034861"/>
            <a:ext cx="10411387" cy="4700789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Feedback, self-disclosure and revelation ‘kills’ our ignorance about ourselves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Feedback, self-disclosure and revelation is much the same except for its ‘source’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85238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3783" y="487887"/>
            <a:ext cx="9684995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sz="4400" dirty="0"/>
              <a:t>Feedback in the reflective space</a:t>
            </a:r>
            <a:endParaRPr sz="4400" dirty="0"/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723783" y="2034861"/>
            <a:ext cx="10411387" cy="4700789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Feedback, self-disclosure and revelation is much the same except for its ‘source’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</a:t>
            </a:r>
            <a:r>
              <a:rPr lang="en-GB" sz="2800" dirty="0"/>
              <a:t> is the </a:t>
            </a:r>
            <a:r>
              <a:rPr lang="en-GB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inter-personal element </a:t>
            </a:r>
            <a:r>
              <a:rPr lang="en-GB" sz="2800" dirty="0"/>
              <a:t>of the reflective space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Feedback moves from the outside-in, i.e. another person showing you something about yourself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The ‘source’ of 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</a:t>
            </a:r>
            <a:r>
              <a:rPr lang="en-GB" sz="2800" dirty="0"/>
              <a:t> is from someone else to you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Feedback makes the blind spot of our lives smaller </a:t>
            </a:r>
          </a:p>
        </p:txBody>
      </p:sp>
    </p:spTree>
    <p:extLst>
      <p:ext uri="{BB962C8B-B14F-4D97-AF65-F5344CB8AC3E}">
        <p14:creationId xmlns:p14="http://schemas.microsoft.com/office/powerpoint/2010/main" val="279476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3783" y="487887"/>
            <a:ext cx="101846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dirty="0"/>
              <a:t>Self-Disclosure in the reflective space</a:t>
            </a:r>
            <a:endParaRPr dirty="0"/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723783" y="2228045"/>
            <a:ext cx="10411387" cy="4262282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Self-disclosure</a:t>
            </a:r>
            <a:r>
              <a:rPr lang="en-GB" sz="2800" dirty="0"/>
              <a:t> is the </a:t>
            </a:r>
            <a:r>
              <a:rPr lang="en-GB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intra-personal element</a:t>
            </a:r>
            <a:r>
              <a:rPr lang="en-GB" sz="2800" b="1" dirty="0"/>
              <a:t> </a:t>
            </a:r>
            <a:r>
              <a:rPr lang="en-GB" sz="2800" dirty="0"/>
              <a:t>of the reflective space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Self-disclosure moves from the inside-out, i.e. you showing something about yourself to someone else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The ‘source’ of 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self-disclosure</a:t>
            </a:r>
            <a:r>
              <a:rPr lang="en-GB" sz="2800" dirty="0"/>
              <a:t> is from yourself to someone else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Self-disclosure makes the hidden area of our lives smaller</a:t>
            </a:r>
          </a:p>
        </p:txBody>
      </p:sp>
    </p:spTree>
    <p:extLst>
      <p:ext uri="{BB962C8B-B14F-4D97-AF65-F5344CB8AC3E}">
        <p14:creationId xmlns:p14="http://schemas.microsoft.com/office/powerpoint/2010/main" val="18494770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29291" y="440995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sz="4400" dirty="0"/>
              <a:t>Self-Disclosure, the client</a:t>
            </a:r>
            <a:endParaRPr sz="4400" dirty="0"/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829291" y="1957433"/>
            <a:ext cx="10331768" cy="3979727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542925" indent="-542925">
              <a:buFont typeface="Courier New" panose="02070309020205020404" pitchFamily="49" charset="0"/>
              <a:buChar char="o"/>
              <a:tabLst>
                <a:tab pos="542925" algn="l"/>
              </a:tabLst>
            </a:pPr>
            <a:r>
              <a:rPr lang="en-ZA" sz="2800" dirty="0"/>
              <a:t>The Coach’s response to the Client’s self-disclosure should never be extreme in expression</a:t>
            </a:r>
          </a:p>
          <a:p>
            <a:pPr marL="542925" indent="-542925">
              <a:buFont typeface="Courier New" panose="02070309020205020404" pitchFamily="49" charset="0"/>
              <a:buChar char="o"/>
              <a:tabLst>
                <a:tab pos="542925" algn="l"/>
              </a:tabLst>
            </a:pPr>
            <a:r>
              <a:rPr lang="en-ZA" sz="2800" dirty="0"/>
              <a:t>It is often easier to self-disclose about our greatness than our development areas (weaknesses)</a:t>
            </a:r>
          </a:p>
          <a:p>
            <a:pPr marL="542925" indent="-542925">
              <a:buFont typeface="Courier New" panose="02070309020205020404" pitchFamily="49" charset="0"/>
              <a:buChar char="o"/>
              <a:tabLst>
                <a:tab pos="542925" algn="l"/>
              </a:tabLst>
            </a:pPr>
            <a:r>
              <a:rPr lang="en-ZA" sz="2800" dirty="0"/>
              <a:t>Self-disclosure has the potential to free a Client from the loneliness of his experiences</a:t>
            </a:r>
          </a:p>
          <a:p>
            <a:pPr marL="542925" indent="-542925">
              <a:buFont typeface="Courier New" panose="02070309020205020404" pitchFamily="49" charset="0"/>
              <a:buChar char="o"/>
              <a:tabLst>
                <a:tab pos="542925" algn="l"/>
              </a:tabLst>
            </a:pP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2511417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29291" y="440995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sz="4400" dirty="0"/>
              <a:t>Self-Disclosure, the client</a:t>
            </a:r>
            <a:endParaRPr sz="4400" dirty="0"/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829291" y="1841524"/>
            <a:ext cx="10304874" cy="4585034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542925" indent="-542925">
              <a:buFont typeface="Courier New" panose="02070309020205020404" pitchFamily="49" charset="0"/>
              <a:buChar char="o"/>
              <a:tabLst>
                <a:tab pos="542925" algn="l"/>
              </a:tabLst>
            </a:pPr>
            <a:r>
              <a:rPr lang="en-ZA" sz="2800" dirty="0"/>
              <a:t>The Coach should always treat the Client’s self-disclosure of a deep and sensitive nature with unconditional positive regard, empathy and respect</a:t>
            </a:r>
          </a:p>
          <a:p>
            <a:pPr marL="542925" indent="-542925">
              <a:buFont typeface="Courier New" panose="02070309020205020404" pitchFamily="49" charset="0"/>
              <a:buChar char="o"/>
              <a:tabLst>
                <a:tab pos="542925" algn="l"/>
              </a:tabLst>
            </a:pPr>
            <a:r>
              <a:rPr lang="en-ZA" sz="2800" dirty="0"/>
              <a:t>Often the Client’s self-disclosure has the potential to release a burden of shame, secrecy, guilt or condemnation</a:t>
            </a:r>
          </a:p>
          <a:p>
            <a:pPr marL="542925" indent="-542925">
              <a:buFont typeface="Courier New" panose="02070309020205020404" pitchFamily="49" charset="0"/>
              <a:buChar char="o"/>
              <a:tabLst>
                <a:tab pos="542925" algn="l"/>
              </a:tabLst>
            </a:pPr>
            <a:r>
              <a:rPr lang="en-ZA" sz="2800" dirty="0"/>
              <a:t>The Client’s self-disclosure offers the Coach the opportunity and privilege to carry the Client’s burden with him</a:t>
            </a:r>
          </a:p>
        </p:txBody>
      </p:sp>
    </p:spTree>
    <p:extLst>
      <p:ext uri="{BB962C8B-B14F-4D97-AF65-F5344CB8AC3E}">
        <p14:creationId xmlns:p14="http://schemas.microsoft.com/office/powerpoint/2010/main" val="190667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29291" y="440995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sz="4400" dirty="0"/>
              <a:t>Self-Disclosure, the coach</a:t>
            </a:r>
            <a:endParaRPr sz="4400" dirty="0"/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829291" y="1841524"/>
            <a:ext cx="10318321" cy="5016476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542925" indent="-542925">
              <a:buFont typeface="Courier New" panose="02070309020205020404" pitchFamily="49" charset="0"/>
              <a:buChar char="o"/>
              <a:tabLst>
                <a:tab pos="542925" algn="l"/>
              </a:tabLst>
            </a:pPr>
            <a:r>
              <a:rPr lang="en-ZA" sz="2800" dirty="0"/>
              <a:t>The Coach’s self-disclosure should never be used to brag or to impress the Client </a:t>
            </a:r>
          </a:p>
          <a:p>
            <a:pPr marL="542925" indent="-542925">
              <a:buFont typeface="Courier New" panose="02070309020205020404" pitchFamily="49" charset="0"/>
              <a:buChar char="o"/>
              <a:tabLst>
                <a:tab pos="542925" algn="l"/>
              </a:tabLst>
            </a:pPr>
            <a:r>
              <a:rPr lang="en-ZA" sz="2800" dirty="0"/>
              <a:t>The Coach’s self-disclosure happens in order for the Client to see the humanness of the Coach</a:t>
            </a:r>
          </a:p>
          <a:p>
            <a:pPr marL="542925" indent="-542925">
              <a:buFont typeface="Courier New" panose="02070309020205020404" pitchFamily="49" charset="0"/>
              <a:buChar char="o"/>
              <a:tabLst>
                <a:tab pos="542925" algn="l"/>
              </a:tabLst>
            </a:pPr>
            <a:r>
              <a:rPr lang="en-ZA" sz="2800" dirty="0"/>
              <a:t>The Coach’s self-disclosure should sometimes be made in order to give the Client a ‘connection point’ with the humanness of the Coach</a:t>
            </a:r>
          </a:p>
          <a:p>
            <a:pPr marL="542925" indent="-542925">
              <a:buFont typeface="Courier New" panose="02070309020205020404" pitchFamily="49" charset="0"/>
              <a:buChar char="o"/>
              <a:tabLst>
                <a:tab pos="542925" algn="l"/>
              </a:tabLst>
            </a:pPr>
            <a:r>
              <a:rPr lang="en-ZA" sz="2800" dirty="0"/>
              <a:t>The Coach’s self-disclosure has the potential to supply the Client with courage to reveal himself</a:t>
            </a:r>
          </a:p>
        </p:txBody>
      </p:sp>
    </p:spTree>
    <p:extLst>
      <p:ext uri="{BB962C8B-B14F-4D97-AF65-F5344CB8AC3E}">
        <p14:creationId xmlns:p14="http://schemas.microsoft.com/office/powerpoint/2010/main" val="1972985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3783" y="487887"/>
            <a:ext cx="9684995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en-ZA" sz="4400" dirty="0"/>
              <a:t>Revelation in the reflective space</a:t>
            </a:r>
            <a:endParaRPr sz="4400" dirty="0"/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723783" y="2125013"/>
            <a:ext cx="10411387" cy="4365313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Revelation</a:t>
            </a:r>
            <a:r>
              <a:rPr lang="en-GB" sz="2800" dirty="0"/>
              <a:t> is the gracious </a:t>
            </a:r>
            <a:r>
              <a:rPr lang="en-GB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element</a:t>
            </a:r>
            <a:r>
              <a:rPr lang="en-GB" sz="2800" b="1" dirty="0"/>
              <a:t> </a:t>
            </a:r>
            <a:r>
              <a:rPr lang="en-GB" sz="2800" dirty="0"/>
              <a:t>of the reflective space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Revelation</a:t>
            </a:r>
            <a:r>
              <a:rPr lang="en-GB" sz="2800" dirty="0"/>
              <a:t> moves randomly both from the inside-out and outside-in, i.e. God showing you something about yourself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The ‘source’ of 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revelation</a:t>
            </a:r>
            <a:r>
              <a:rPr lang="en-GB" sz="2800" dirty="0"/>
              <a:t> is from God to you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Revelation makes the unknown or mysterious area smaller</a:t>
            </a:r>
          </a:p>
        </p:txBody>
      </p:sp>
    </p:spTree>
    <p:extLst>
      <p:ext uri="{BB962C8B-B14F-4D97-AF65-F5344CB8AC3E}">
        <p14:creationId xmlns:p14="http://schemas.microsoft.com/office/powerpoint/2010/main" val="5789726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Custom 20">
      <a:dk1>
        <a:sysClr val="windowText" lastClr="000000"/>
      </a:dk1>
      <a:lt1>
        <a:sysClr val="window" lastClr="FFFFFF"/>
      </a:lt1>
      <a:dk2>
        <a:srgbClr val="3B4257"/>
      </a:dk2>
      <a:lt2>
        <a:srgbClr val="E7E6E6"/>
      </a:lt2>
      <a:accent1>
        <a:srgbClr val="FFFF00"/>
      </a:accent1>
      <a:accent2>
        <a:srgbClr val="ED7D31"/>
      </a:accent2>
      <a:accent3>
        <a:srgbClr val="595959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1913</TotalTime>
  <Words>1180</Words>
  <Application>Microsoft Office PowerPoint</Application>
  <PresentationFormat>Widescreen</PresentationFormat>
  <Paragraphs>581</Paragraphs>
  <Slides>36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Century Gothic</vt:lpstr>
      <vt:lpstr>Courier New</vt:lpstr>
      <vt:lpstr>Wingdings 3</vt:lpstr>
      <vt:lpstr>Ion</vt:lpstr>
      <vt:lpstr>Reflective Space</vt:lpstr>
      <vt:lpstr>Definition of coaching</vt:lpstr>
      <vt:lpstr>PowerPoint Presentation</vt:lpstr>
      <vt:lpstr>Meaningful Conversation</vt:lpstr>
      <vt:lpstr>Meaningful Conversation</vt:lpstr>
      <vt:lpstr>Meaningful Conversation</vt:lpstr>
      <vt:lpstr>PowerPoint Presentation</vt:lpstr>
      <vt:lpstr>PowerPoint Presentation</vt:lpstr>
      <vt:lpstr>Reflect</vt:lpstr>
      <vt:lpstr>Space</vt:lpstr>
      <vt:lpstr>Reflective Space…</vt:lpstr>
      <vt:lpstr>Reflective Space…</vt:lpstr>
      <vt:lpstr>Reflective Space…</vt:lpstr>
      <vt:lpstr>Reflective Space…</vt:lpstr>
      <vt:lpstr>Condemnation</vt:lpstr>
      <vt:lpstr>Conviction</vt:lpstr>
      <vt:lpstr>Reflective Space…</vt:lpstr>
      <vt:lpstr>Reflective Space…</vt:lpstr>
      <vt:lpstr>Reflective Space…</vt:lpstr>
      <vt:lpstr>Reflective Space…</vt:lpstr>
      <vt:lpstr>Reflective Space…</vt:lpstr>
      <vt:lpstr>Reflective Space…</vt:lpstr>
      <vt:lpstr>Reflective Space…</vt:lpstr>
      <vt:lpstr>Reflective Space…</vt:lpstr>
      <vt:lpstr>Reflective Space…</vt:lpstr>
      <vt:lpstr>Reflective Space…</vt:lpstr>
      <vt:lpstr>Reflective Space…</vt:lpstr>
      <vt:lpstr>PowerPoint Presentation</vt:lpstr>
      <vt:lpstr>Elements of the reflective space</vt:lpstr>
      <vt:lpstr>Elements of the reflective space</vt:lpstr>
      <vt:lpstr>Feedback in the reflective space</vt:lpstr>
      <vt:lpstr>Self-Disclosure in the reflective space</vt:lpstr>
      <vt:lpstr>Self-Disclosure, the client</vt:lpstr>
      <vt:lpstr>Self-Disclosure, the client</vt:lpstr>
      <vt:lpstr>Self-Disclosure, the coach</vt:lpstr>
      <vt:lpstr>Revelation in the reflective space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Reflective Space</dc:title>
  <dc:creator>Nico Liebenberg</dc:creator>
  <cp:lastModifiedBy>Nico Liebenberg</cp:lastModifiedBy>
  <cp:revision>75</cp:revision>
  <dcterms:created xsi:type="dcterms:W3CDTF">2015-12-06T08:57:45Z</dcterms:created>
  <dcterms:modified xsi:type="dcterms:W3CDTF">2016-09-07T13:41:50Z</dcterms:modified>
</cp:coreProperties>
</file>