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62" r:id="rId3"/>
    <p:sldId id="275" r:id="rId4"/>
    <p:sldId id="268" r:id="rId5"/>
    <p:sldId id="263" r:id="rId6"/>
    <p:sldId id="269" r:id="rId7"/>
    <p:sldId id="264" r:id="rId8"/>
    <p:sldId id="270" r:id="rId9"/>
    <p:sldId id="266" r:id="rId10"/>
    <p:sldId id="272" r:id="rId11"/>
    <p:sldId id="265" r:id="rId12"/>
    <p:sldId id="271" r:id="rId13"/>
    <p:sldId id="267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29" y="-8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865B0-0FC0-4AE4-8DAB-6D8718B142B5}" type="datetimeFigureOut">
              <a:rPr lang="en-ZA" smtClean="0"/>
              <a:t>2012/04/03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E1A5E-70D8-4A79-A0A5-FF4163A3C1F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31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989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763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7631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6179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3947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6210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3377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9866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4505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2970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9347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848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2411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079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1A5E-70D8-4A79-A0A5-FF4163A3C1FF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861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4/3/2012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Six Thinking Hats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Innovative Leadership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548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05400"/>
            <a:ext cx="7620000" cy="1051560"/>
          </a:xfrm>
        </p:spPr>
        <p:txBody>
          <a:bodyPr/>
          <a:lstStyle/>
          <a:p>
            <a:r>
              <a:rPr lang="en-US" dirty="0" smtClean="0"/>
              <a:t>6 Hats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762000"/>
            <a:ext cx="7620000" cy="4343400"/>
          </a:xfrm>
        </p:spPr>
        <p:txBody>
          <a:bodyPr>
            <a:normAutofit/>
          </a:bodyPr>
          <a:lstStyle/>
          <a:p>
            <a:r>
              <a:rPr lang="en-ZA" sz="3200" dirty="0" smtClean="0"/>
              <a:t>White hat</a:t>
            </a:r>
          </a:p>
          <a:p>
            <a:r>
              <a:rPr lang="en-ZA" sz="3200" dirty="0" smtClean="0"/>
              <a:t>Red hat</a:t>
            </a:r>
          </a:p>
          <a:p>
            <a:r>
              <a:rPr lang="en-ZA" sz="3200" dirty="0" smtClean="0"/>
              <a:t>Black hat</a:t>
            </a:r>
          </a:p>
          <a:p>
            <a:r>
              <a:rPr lang="en-ZA" sz="3200" dirty="0" smtClean="0"/>
              <a:t>Green hat</a:t>
            </a:r>
          </a:p>
          <a:p>
            <a:r>
              <a:rPr lang="en-ZA" sz="3200" dirty="0" smtClean="0"/>
              <a:t>Yellow hat</a:t>
            </a:r>
          </a:p>
          <a:p>
            <a:r>
              <a:rPr lang="en-ZA" sz="3200" dirty="0" smtClean="0"/>
              <a:t>Blue hat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14550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001000" cy="1051560"/>
          </a:xfrm>
        </p:spPr>
        <p:txBody>
          <a:bodyPr/>
          <a:lstStyle/>
          <a:p>
            <a:r>
              <a:rPr lang="en-US" dirty="0" smtClean="0"/>
              <a:t>White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467600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smtClean="0"/>
              <a:t>Neutral, un-emotional, factual thinking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657600" y="1892563"/>
            <a:ext cx="3399748" cy="3856276"/>
            <a:chOff x="3657600" y="1892563"/>
            <a:chExt cx="3399748" cy="38562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2349091"/>
              <a:ext cx="3399748" cy="339974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8000" r="98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197" y="1892563"/>
              <a:ext cx="1324438" cy="900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351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White Hat </a:t>
            </a:r>
            <a:br>
              <a:rPr lang="en-US" dirty="0" smtClean="0"/>
            </a:br>
            <a:r>
              <a:rPr lang="en-US" dirty="0" smtClean="0"/>
              <a:t>(Facts and Figures)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81200"/>
            <a:ext cx="3657600" cy="4559808"/>
          </a:xfrm>
        </p:spPr>
        <p:txBody>
          <a:bodyPr/>
          <a:lstStyle/>
          <a:p>
            <a:pPr>
              <a:spcBef>
                <a:spcPct val="50000"/>
              </a:spcBef>
              <a:buSzPct val="7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Just give the facts in a neutral, realistic and unemotional manner</a:t>
            </a:r>
          </a:p>
          <a:p>
            <a:pPr>
              <a:spcBef>
                <a:spcPct val="50000"/>
              </a:spcBef>
              <a:buSzPct val="7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Never mind the interpretation, just the facts please!</a:t>
            </a:r>
          </a:p>
          <a:p>
            <a:pPr>
              <a:spcBef>
                <a:spcPct val="50000"/>
              </a:spcBef>
              <a:buSzPct val="7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What are the </a:t>
            </a:r>
            <a:r>
              <a:rPr lang="en-ZA" u="sng" dirty="0">
                <a:latin typeface="Calisto MT" pitchFamily="18" charset="0"/>
              </a:rPr>
              <a:t>facts</a:t>
            </a:r>
            <a:r>
              <a:rPr lang="en-ZA" dirty="0">
                <a:latin typeface="Calisto MT" pitchFamily="18" charset="0"/>
              </a:rPr>
              <a:t> in this matter?</a:t>
            </a:r>
          </a:p>
          <a:p>
            <a:pPr>
              <a:buFont typeface="Wingdings 3" pitchFamily="18" charset="2"/>
              <a:buChar char=""/>
            </a:pPr>
            <a:endParaRPr lang="en-US" dirty="0"/>
          </a:p>
        </p:txBody>
      </p:sp>
      <p:pic>
        <p:nvPicPr>
          <p:cNvPr id="3075" name="Picture 3" descr="C:\Users\Oumatjie\Powerpoint Slides\Slide designs\Slide animations\graph_explaination_PA_500_clr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73217"/>
            <a:ext cx="3657600" cy="251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80" y="5105400"/>
            <a:ext cx="7876320" cy="1051560"/>
          </a:xfrm>
        </p:spPr>
        <p:txBody>
          <a:bodyPr/>
          <a:lstStyle/>
          <a:p>
            <a:r>
              <a:rPr lang="en-US" dirty="0" smtClean="0"/>
              <a:t>Red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7086600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Emotional thinking</a:t>
            </a:r>
            <a:endParaRPr lang="en-US" sz="3600" dirty="0"/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752600"/>
            <a:ext cx="172764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5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Red Hat </a:t>
            </a:r>
            <a:br>
              <a:rPr lang="en-US" dirty="0" smtClean="0"/>
            </a:br>
            <a:r>
              <a:rPr lang="en-US" dirty="0" smtClean="0"/>
              <a:t>(Emotions and Feelings)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62912"/>
            <a:ext cx="3657600" cy="4590288"/>
          </a:xfrm>
        </p:spPr>
        <p:txBody>
          <a:bodyPr/>
          <a:lstStyle/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6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Opposite of neutral, objective, realistic information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6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Hunches, emotions, intuitions and impressions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6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No need to justify or give reasons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6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How do you really </a:t>
            </a:r>
            <a:r>
              <a:rPr lang="en-ZA" u="sng" dirty="0">
                <a:latin typeface="Calisto MT" pitchFamily="18" charset="0"/>
              </a:rPr>
              <a:t>feel</a:t>
            </a:r>
            <a:r>
              <a:rPr lang="en-ZA" dirty="0">
                <a:latin typeface="Calisto MT" pitchFamily="18" charset="0"/>
              </a:rPr>
              <a:t> about this?</a:t>
            </a:r>
            <a:endParaRPr lang="en-US" dirty="0"/>
          </a:p>
        </p:txBody>
      </p:sp>
      <p:pic>
        <p:nvPicPr>
          <p:cNvPr id="4098" name="Picture 2" descr="C:\Users\Oumatjie\Powerpoint Slides\Slide designs\Slide animations\put_on_a_happy_face_500_clr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92337"/>
            <a:ext cx="3212624" cy="45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22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0"/>
            <a:ext cx="7848600" cy="1051560"/>
          </a:xfrm>
        </p:spPr>
        <p:txBody>
          <a:bodyPr/>
          <a:lstStyle/>
          <a:p>
            <a:r>
              <a:rPr lang="en-US" dirty="0" smtClean="0"/>
              <a:t>Black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7086600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Negative thinking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52600"/>
            <a:ext cx="1717676" cy="463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0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Black </a:t>
            </a:r>
            <a:r>
              <a:rPr lang="en-US" dirty="0" smtClean="0"/>
              <a:t>Hat</a:t>
            </a:r>
            <a:br>
              <a:rPr lang="en-US" dirty="0" smtClean="0"/>
            </a:br>
            <a:r>
              <a:rPr lang="en-US" dirty="0" smtClean="0"/>
              <a:t>(What is wrong with it?)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86000"/>
            <a:ext cx="3657600" cy="4285488"/>
          </a:xfrm>
        </p:spPr>
        <p:txBody>
          <a:bodyPr/>
          <a:lstStyle/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4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The logical in a negative way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4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Critical judgement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4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The pessimistic view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4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What is </a:t>
            </a:r>
            <a:r>
              <a:rPr lang="en-ZA" u="sng" dirty="0">
                <a:latin typeface="Calisto MT" pitchFamily="18" charset="0"/>
              </a:rPr>
              <a:t>negative</a:t>
            </a:r>
            <a:r>
              <a:rPr lang="en-ZA" dirty="0">
                <a:latin typeface="Calisto MT" pitchFamily="18" charset="0"/>
              </a:rPr>
              <a:t> about this</a:t>
            </a:r>
            <a:r>
              <a:rPr lang="en-ZA" dirty="0" smtClean="0">
                <a:latin typeface="Calisto MT" pitchFamily="18" charset="0"/>
              </a:rPr>
              <a:t>?</a:t>
            </a:r>
            <a:endParaRPr lang="en-ZA" dirty="0">
              <a:latin typeface="Calisto MT" pitchFamily="18" charset="0"/>
            </a:endParaRPr>
          </a:p>
        </p:txBody>
      </p:sp>
      <p:pic>
        <p:nvPicPr>
          <p:cNvPr id="5122" name="Picture 2" descr="C:\Users\Oumatjie\Powerpoint Slides\Slide designs\Slide 3 D figures\hole_hand_thumbs_down_1600_clr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70995"/>
            <a:ext cx="2868414" cy="45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39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5120640"/>
            <a:ext cx="7802880" cy="1051560"/>
          </a:xfrm>
        </p:spPr>
        <p:txBody>
          <a:bodyPr/>
          <a:lstStyle/>
          <a:p>
            <a:r>
              <a:rPr lang="en-US" dirty="0" smtClean="0"/>
              <a:t>Green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7086600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Innovation, </a:t>
            </a:r>
            <a:r>
              <a:rPr lang="en-US" sz="3600" dirty="0" smtClean="0"/>
              <a:t>creativity </a:t>
            </a:r>
            <a:r>
              <a:rPr lang="en-US" sz="3600" dirty="0"/>
              <a:t>and new </a:t>
            </a:r>
            <a:r>
              <a:rPr lang="en-US" sz="3600" dirty="0" smtClean="0"/>
              <a:t>ideas</a:t>
            </a:r>
            <a:endParaRPr lang="en-US" sz="3600" dirty="0"/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48" y="1600200"/>
            <a:ext cx="1735290" cy="468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1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Green </a:t>
            </a:r>
            <a:r>
              <a:rPr lang="en-US" dirty="0" smtClean="0"/>
              <a:t>Hat</a:t>
            </a:r>
            <a:br>
              <a:rPr lang="en-US" dirty="0" smtClean="0"/>
            </a:br>
            <a:r>
              <a:rPr lang="en-US" dirty="0" smtClean="0"/>
              <a:t>(Creative &amp; lateral thinking)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495800" cy="4285488"/>
          </a:xfrm>
        </p:spPr>
        <p:txBody>
          <a:bodyPr>
            <a:normAutofit/>
          </a:bodyPr>
          <a:lstStyle/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The creation of new ideas &amp; different alternatives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Green hat thinking is </a:t>
            </a:r>
            <a:r>
              <a:rPr lang="en-ZA" dirty="0" smtClean="0">
                <a:latin typeface="Calisto MT" pitchFamily="18" charset="0"/>
              </a:rPr>
              <a:t>practical thinking</a:t>
            </a:r>
            <a:endParaRPr lang="en-ZA" dirty="0">
              <a:latin typeface="Calisto MT" pitchFamily="18" charset="0"/>
            </a:endParaRP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New approaches to solve problems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How can we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address, change or resolve </a:t>
            </a:r>
            <a:r>
              <a:rPr lang="en-ZA" dirty="0">
                <a:latin typeface="Calisto MT" pitchFamily="18" charset="0"/>
              </a:rPr>
              <a:t>this issue?</a:t>
            </a:r>
          </a:p>
          <a:p>
            <a:pPr>
              <a:buClr>
                <a:schemeClr val="accent3"/>
              </a:buClr>
              <a:buFont typeface="Wingdings 3" pitchFamily="18" charset="2"/>
              <a:buChar char=""/>
            </a:pPr>
            <a:endParaRPr lang="en-US" dirty="0"/>
          </a:p>
        </p:txBody>
      </p:sp>
      <p:pic>
        <p:nvPicPr>
          <p:cNvPr id="7170" name="Picture 2" descr="C:\Users\Oumatjie\Powerpoint Slides\Slide designs\Slide animations\stick_figure_standing_brilliant_idea_500_clr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05000"/>
            <a:ext cx="2983150" cy="45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97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0"/>
            <a:ext cx="7848600" cy="1051560"/>
          </a:xfrm>
        </p:spPr>
        <p:txBody>
          <a:bodyPr/>
          <a:lstStyle/>
          <a:p>
            <a:r>
              <a:rPr lang="en-US" dirty="0" smtClean="0"/>
              <a:t>Yellow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7086600" cy="6858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Possibility thinking</a:t>
            </a:r>
            <a:endParaRPr lang="en-US" sz="36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524000"/>
            <a:ext cx="1652588" cy="445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Yellow </a:t>
            </a:r>
            <a:r>
              <a:rPr lang="en-US" dirty="0" smtClean="0"/>
              <a:t>Hat</a:t>
            </a:r>
            <a:br>
              <a:rPr lang="en-US" dirty="0" smtClean="0"/>
            </a:br>
            <a:r>
              <a:rPr lang="en-US" dirty="0" smtClean="0"/>
              <a:t>(Positive possibilities)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724400" cy="3733800"/>
          </a:xfrm>
        </p:spPr>
        <p:txBody>
          <a:bodyPr/>
          <a:lstStyle/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Positive thinking - optimism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Yellow hat thinking focuses on benefits &amp; the good stuff</a:t>
            </a:r>
          </a:p>
          <a:p>
            <a:pPr defTabSz="762000">
              <a:lnSpc>
                <a:spcPct val="90000"/>
              </a:lnSpc>
              <a:spcBef>
                <a:spcPct val="50000"/>
              </a:spcBef>
              <a:buClr>
                <a:schemeClr val="accent3"/>
              </a:buClr>
              <a:buSzPct val="50000"/>
              <a:buFont typeface="Wingdings 3" pitchFamily="18" charset="2"/>
              <a:buChar char=""/>
            </a:pPr>
            <a:r>
              <a:rPr lang="en-ZA" dirty="0" smtClean="0">
                <a:latin typeface="Calisto MT" pitchFamily="18" charset="0"/>
              </a:rPr>
              <a:t>How can we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practically resolve </a:t>
            </a:r>
            <a:r>
              <a:rPr lang="en-ZA" dirty="0" smtClean="0">
                <a:latin typeface="Calisto MT" pitchFamily="18" charset="0"/>
              </a:rPr>
              <a:t>the issue?</a:t>
            </a:r>
            <a:endParaRPr lang="en-ZA" dirty="0">
              <a:latin typeface="Calisto MT" pitchFamily="18" charset="0"/>
            </a:endParaRPr>
          </a:p>
          <a:p>
            <a:pPr>
              <a:buClr>
                <a:schemeClr val="accent3"/>
              </a:buClr>
              <a:buFont typeface="Wingdings 3" pitchFamily="18" charset="2"/>
              <a:buChar char=""/>
            </a:pPr>
            <a:endParaRPr lang="en-US" dirty="0"/>
          </a:p>
        </p:txBody>
      </p:sp>
      <p:pic>
        <p:nvPicPr>
          <p:cNvPr id="6146" name="Picture 2" descr="C:\Users\Oumatjie\Powerpoint Slides\Slide designs\Slide animations\erasable_smiley_face_500_clr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2294731" cy="45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9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5120640"/>
            <a:ext cx="7802880" cy="1051560"/>
          </a:xfrm>
        </p:spPr>
        <p:txBody>
          <a:bodyPr/>
          <a:lstStyle/>
          <a:p>
            <a:r>
              <a:rPr lang="en-US" dirty="0" smtClean="0"/>
              <a:t>Blue 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7086600" cy="68884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Bigger picture thinking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76400"/>
            <a:ext cx="160995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Blue </a:t>
            </a:r>
            <a:r>
              <a:rPr lang="en-US" dirty="0" smtClean="0"/>
              <a:t>Hat</a:t>
            </a:r>
            <a:br>
              <a:rPr lang="en-US" dirty="0" smtClean="0"/>
            </a:br>
            <a:r>
              <a:rPr lang="en-US" dirty="0" smtClean="0"/>
              <a:t>(Bigger picture)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209800"/>
            <a:ext cx="4038600" cy="4437888"/>
          </a:xfrm>
        </p:spPr>
        <p:txBody>
          <a:bodyPr/>
          <a:lstStyle/>
          <a:p>
            <a:pPr defTabSz="762000">
              <a:lnSpc>
                <a:spcPct val="80000"/>
              </a:lnSpc>
              <a:spcBef>
                <a:spcPct val="50000"/>
              </a:spcBef>
              <a:buClr>
                <a:schemeClr val="accent3"/>
              </a:buClr>
              <a:buSzPct val="5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Thinking about thinking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  <a:buClr>
                <a:schemeClr val="accent3"/>
              </a:buClr>
              <a:buSzPct val="5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Instructions &amp; organisation for thinking</a:t>
            </a:r>
          </a:p>
          <a:p>
            <a:pPr defTabSz="762000">
              <a:lnSpc>
                <a:spcPct val="80000"/>
              </a:lnSpc>
              <a:spcBef>
                <a:spcPct val="50000"/>
              </a:spcBef>
              <a:buClr>
                <a:schemeClr val="accent3"/>
              </a:buClr>
              <a:buSzPct val="55000"/>
              <a:buFont typeface="Wingdings 3" pitchFamily="18" charset="2"/>
              <a:buChar char=""/>
            </a:pPr>
            <a:r>
              <a:rPr lang="en-ZA" dirty="0" smtClean="0">
                <a:latin typeface="Calisto MT" pitchFamily="18" charset="0"/>
              </a:rPr>
              <a:t>Bigger picture thinking</a:t>
            </a:r>
            <a:endParaRPr lang="en-ZA" dirty="0">
              <a:latin typeface="Calisto MT" pitchFamily="18" charset="0"/>
            </a:endParaRPr>
          </a:p>
          <a:p>
            <a:pPr defTabSz="762000">
              <a:lnSpc>
                <a:spcPct val="80000"/>
              </a:lnSpc>
              <a:spcBef>
                <a:spcPct val="50000"/>
              </a:spcBef>
              <a:buClr>
                <a:schemeClr val="accent3"/>
              </a:buClr>
              <a:buSzPct val="55000"/>
              <a:buFont typeface="Wingdings 3" pitchFamily="18" charset="2"/>
              <a:buChar char=""/>
            </a:pPr>
            <a:r>
              <a:rPr lang="en-ZA" dirty="0">
                <a:latin typeface="Calisto MT" pitchFamily="18" charset="0"/>
              </a:rPr>
              <a:t>How </a:t>
            </a:r>
            <a:r>
              <a:rPr lang="en-ZA" dirty="0" smtClean="0">
                <a:latin typeface="Calisto MT" pitchFamily="18" charset="0"/>
              </a:rPr>
              <a:t>does the issue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relate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 </a:t>
            </a:r>
            <a:r>
              <a:rPr lang="en-ZA" dirty="0" smtClean="0">
                <a:latin typeface="Calisto MT" pitchFamily="18" charset="0"/>
              </a:rPr>
              <a:t>to everything else?</a:t>
            </a:r>
            <a:endParaRPr lang="en-ZA" dirty="0">
              <a:latin typeface="Calisto MT" pitchFamily="18" charset="0"/>
            </a:endParaRPr>
          </a:p>
        </p:txBody>
      </p:sp>
      <p:pic>
        <p:nvPicPr>
          <p:cNvPr id="8194" name="Picture 2" descr="C:\Users\Oumatjie\Powerpoint Slides\Slide designs\Slide animations\teamwork_pass_the_puzzle_500_clr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08884" y="2906316"/>
            <a:ext cx="4163615" cy="24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17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umatjie\Powerpoint Slides\Slide designs\Slide animations\question_mark_serious_thinker_500_cl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43000"/>
            <a:ext cx="34290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15962"/>
          </a:xfrm>
        </p:spPr>
        <p:txBody>
          <a:bodyPr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6248400" cy="4800600"/>
          </a:xfrm>
        </p:spPr>
        <p:txBody>
          <a:bodyPr>
            <a:noAutofit/>
          </a:bodyPr>
          <a:lstStyle/>
          <a:p>
            <a:pPr>
              <a:buFont typeface="Wingdings 3" pitchFamily="18" charset="2"/>
              <a:buChar char=""/>
              <a:defRPr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White hat</a:t>
            </a:r>
            <a:r>
              <a:rPr lang="en-ZA" sz="2800" dirty="0">
                <a:latin typeface="Calisto MT" pitchFamily="18" charset="0"/>
              </a:rPr>
              <a:t>: What are the </a:t>
            </a:r>
            <a:r>
              <a:rPr lang="en-ZA" sz="2800" b="1" dirty="0">
                <a:latin typeface="Calisto MT" pitchFamily="18" charset="0"/>
              </a:rPr>
              <a:t>facts</a:t>
            </a:r>
            <a:r>
              <a:rPr lang="en-ZA" sz="2800" u="sng" dirty="0">
                <a:latin typeface="Calisto MT" pitchFamily="18" charset="0"/>
              </a:rPr>
              <a:t>?</a:t>
            </a:r>
            <a:endParaRPr lang="en-ZA" sz="2800" dirty="0">
              <a:latin typeface="Calisto MT" pitchFamily="18" charset="0"/>
            </a:endParaRPr>
          </a:p>
          <a:p>
            <a:pPr>
              <a:buFont typeface="Wingdings 3" pitchFamily="18" charset="2"/>
              <a:buChar char=""/>
              <a:defRPr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Red hat</a:t>
            </a:r>
            <a:r>
              <a:rPr lang="en-ZA" sz="2800" dirty="0">
                <a:latin typeface="Calisto MT" pitchFamily="18" charset="0"/>
              </a:rPr>
              <a:t>: How do you </a:t>
            </a:r>
            <a:r>
              <a:rPr lang="en-ZA" sz="2800" b="1" dirty="0" smtClean="0">
                <a:latin typeface="Calisto MT" pitchFamily="18" charset="0"/>
              </a:rPr>
              <a:t>feel</a:t>
            </a:r>
            <a:r>
              <a:rPr lang="en-ZA" sz="2800" dirty="0" smtClean="0">
                <a:latin typeface="Calisto MT" pitchFamily="18" charset="0"/>
              </a:rPr>
              <a:t> </a:t>
            </a:r>
            <a:r>
              <a:rPr lang="en-ZA" sz="2800" dirty="0">
                <a:latin typeface="Calisto MT" pitchFamily="18" charset="0"/>
              </a:rPr>
              <a:t>about this?</a:t>
            </a:r>
          </a:p>
          <a:p>
            <a:pPr>
              <a:buFont typeface="Wingdings 3" pitchFamily="18" charset="2"/>
              <a:buChar char=""/>
              <a:defRPr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Black hat</a:t>
            </a:r>
            <a:r>
              <a:rPr lang="en-ZA" sz="2800" dirty="0">
                <a:latin typeface="Calisto MT" pitchFamily="18" charset="0"/>
              </a:rPr>
              <a:t>: What is </a:t>
            </a:r>
            <a:r>
              <a:rPr lang="en-ZA" sz="2800" b="1" dirty="0">
                <a:latin typeface="Calisto MT" pitchFamily="18" charset="0"/>
              </a:rPr>
              <a:t>negative</a:t>
            </a:r>
            <a:r>
              <a:rPr lang="en-ZA" sz="2800" dirty="0">
                <a:latin typeface="Calisto MT" pitchFamily="18" charset="0"/>
              </a:rPr>
              <a:t> about this?</a:t>
            </a:r>
          </a:p>
          <a:p>
            <a:pPr>
              <a:buFont typeface="Wingdings 3" pitchFamily="18" charset="2"/>
              <a:buChar char=""/>
              <a:defRPr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Green hat</a:t>
            </a:r>
            <a:r>
              <a:rPr lang="en-ZA" sz="2800" dirty="0">
                <a:latin typeface="Calisto MT" pitchFamily="18" charset="0"/>
              </a:rPr>
              <a:t>: How can this issue be </a:t>
            </a:r>
            <a:r>
              <a:rPr lang="en-ZA" sz="2800" b="1" dirty="0" smtClean="0">
                <a:latin typeface="Calisto MT" pitchFamily="18" charset="0"/>
              </a:rPr>
              <a:t>resolved, addressed or changed</a:t>
            </a:r>
            <a:r>
              <a:rPr lang="en-ZA" sz="2800" dirty="0">
                <a:latin typeface="Calisto MT" pitchFamily="18" charset="0"/>
              </a:rPr>
              <a:t>?</a:t>
            </a:r>
          </a:p>
          <a:p>
            <a:pPr>
              <a:buFont typeface="Wingdings 3" pitchFamily="18" charset="2"/>
              <a:buChar char=""/>
              <a:defRPr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Yellow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hat</a:t>
            </a:r>
            <a:r>
              <a:rPr lang="en-ZA" sz="2800" dirty="0">
                <a:latin typeface="Calisto MT" pitchFamily="18" charset="0"/>
              </a:rPr>
              <a:t>: What </a:t>
            </a:r>
            <a:r>
              <a:rPr lang="en-ZA" sz="2800" dirty="0" smtClean="0">
                <a:latin typeface="Calisto MT" pitchFamily="18" charset="0"/>
              </a:rPr>
              <a:t>are the </a:t>
            </a:r>
            <a:r>
              <a:rPr lang="en-ZA" sz="2800" b="1" dirty="0" smtClean="0">
                <a:latin typeface="Calisto MT" pitchFamily="18" charset="0"/>
              </a:rPr>
              <a:t>positive possibilities</a:t>
            </a:r>
            <a:r>
              <a:rPr lang="en-ZA" sz="2800" dirty="0" smtClean="0">
                <a:latin typeface="Calisto MT" pitchFamily="18" charset="0"/>
              </a:rPr>
              <a:t> </a:t>
            </a:r>
            <a:r>
              <a:rPr lang="en-ZA" sz="2800" dirty="0">
                <a:latin typeface="Calisto MT" pitchFamily="18" charset="0"/>
              </a:rPr>
              <a:t>about this?</a:t>
            </a:r>
          </a:p>
          <a:p>
            <a:pPr>
              <a:buFont typeface="Wingdings 3" pitchFamily="18" charset="2"/>
              <a:buChar char=""/>
              <a:defRPr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Blue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hat</a:t>
            </a:r>
            <a:r>
              <a:rPr lang="en-ZA" sz="2800" dirty="0">
                <a:latin typeface="Calisto MT" pitchFamily="18" charset="0"/>
              </a:rPr>
              <a:t>: What is the </a:t>
            </a:r>
            <a:r>
              <a:rPr lang="en-ZA" sz="2800" b="1" dirty="0">
                <a:latin typeface="Calisto MT" pitchFamily="18" charset="0"/>
              </a:rPr>
              <a:t>‘bigger picture’ </a:t>
            </a:r>
            <a:r>
              <a:rPr lang="en-ZA" sz="2800" dirty="0">
                <a:latin typeface="Calisto MT" pitchFamily="18" charset="0"/>
              </a:rPr>
              <a:t>of this issue</a:t>
            </a:r>
            <a:r>
              <a:rPr lang="en-ZA" sz="2800" dirty="0" smtClean="0">
                <a:latin typeface="Calisto MT" pitchFamily="18" charset="0"/>
              </a:rPr>
              <a:t>?</a:t>
            </a:r>
            <a:endParaRPr lang="en-ZA" sz="2800" dirty="0"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4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486</TotalTime>
  <Words>301</Words>
  <Application>Microsoft Office PowerPoint</Application>
  <PresentationFormat>On-screen Show (4:3)</PresentationFormat>
  <Paragraphs>71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Six Thinking Hats</vt:lpstr>
      <vt:lpstr>6 Hats</vt:lpstr>
      <vt:lpstr>White Hat</vt:lpstr>
      <vt:lpstr>The White Hat  (Facts and Figures)</vt:lpstr>
      <vt:lpstr>Red Hat</vt:lpstr>
      <vt:lpstr>The Red Hat  (Emotions and Feelings)</vt:lpstr>
      <vt:lpstr>Black Hat</vt:lpstr>
      <vt:lpstr>The Black Hat (What is wrong with it?)</vt:lpstr>
      <vt:lpstr>Green Hat</vt:lpstr>
      <vt:lpstr>The Green Hat (Creative &amp; lateral thinking)</vt:lpstr>
      <vt:lpstr>Yellow Hat</vt:lpstr>
      <vt:lpstr>The Yellow Hat (Positive possibilities)</vt:lpstr>
      <vt:lpstr>Blue Hat</vt:lpstr>
      <vt:lpstr>The Blue Hat (Bigger picture)</vt:lpstr>
      <vt:lpstr>Questions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Thinking Hats</dc:title>
  <dc:creator>Nicole</dc:creator>
  <cp:lastModifiedBy>Nico</cp:lastModifiedBy>
  <cp:revision>30</cp:revision>
  <dcterms:created xsi:type="dcterms:W3CDTF">2012-04-02T11:31:13Z</dcterms:created>
  <dcterms:modified xsi:type="dcterms:W3CDTF">2012-04-03T13:58:10Z</dcterms:modified>
</cp:coreProperties>
</file>