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2" r:id="rId3"/>
    <p:sldId id="276" r:id="rId4"/>
    <p:sldId id="288" r:id="rId5"/>
    <p:sldId id="289" r:id="rId6"/>
    <p:sldId id="290" r:id="rId7"/>
    <p:sldId id="291" r:id="rId8"/>
    <p:sldId id="292" r:id="rId9"/>
    <p:sldId id="296" r:id="rId10"/>
    <p:sldId id="285" r:id="rId11"/>
    <p:sldId id="282" r:id="rId12"/>
    <p:sldId id="257" r:id="rId13"/>
    <p:sldId id="265" r:id="rId14"/>
    <p:sldId id="287" r:id="rId15"/>
    <p:sldId id="281" r:id="rId16"/>
    <p:sldId id="293" r:id="rId17"/>
    <p:sldId id="294" r:id="rId18"/>
    <p:sldId id="295" r:id="rId19"/>
    <p:sldId id="286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44" autoAdjust="0"/>
    <p:restoredTop sz="94660"/>
  </p:normalViewPr>
  <p:slideViewPr>
    <p:cSldViewPr snapToGrid="0">
      <p:cViewPr>
        <p:scale>
          <a:sx n="70" d="100"/>
          <a:sy n="70" d="100"/>
        </p:scale>
        <p:origin x="28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3B1A6-4477-4375-9471-42BE2D4300D5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3B9FB-4737-4D83-9C1D-5B427363CE2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875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2896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146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4838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07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030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9882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1362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105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754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092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5628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0808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6606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2807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9379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5172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37446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97045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1001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AA1F32F-938F-420B-A902-71118E04A768}" type="datetimeFigureOut">
              <a:rPr lang="en-ZA" smtClean="0"/>
              <a:t>2016/04/26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859A4-A2E3-412F-8354-2B29D7250D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363383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 smtClean="0"/>
              <a:t>Identity 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 smtClean="0"/>
              <a:t>Balance life coach training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09977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 dirty="0"/>
              <a:t>Definition of coaching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1539875" y="2425700"/>
            <a:ext cx="9407525" cy="3810000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44450" indent="0" algn="ctr">
              <a:buNone/>
            </a:pPr>
            <a:r>
              <a:rPr sz="2800" dirty="0"/>
              <a:t>Coaching is a mutually chosen helping relationship between a Coach and a Client where meaningful conversations and people development tools are used to facilitate a process of becoming for both Client and Coach</a:t>
            </a:r>
          </a:p>
          <a:p>
            <a:pPr marL="44450" indent="0" algn="ctr">
              <a:buNone/>
            </a:pPr>
            <a:endParaRPr sz="2800" dirty="0"/>
          </a:p>
          <a:p>
            <a:pPr marL="44450" indent="0" algn="ctr">
              <a:buNone/>
            </a:pPr>
            <a:r>
              <a:rPr sz="2800" dirty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3546730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RELATIONSHIP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2118" y="1892458"/>
            <a:ext cx="6418780" cy="4350080"/>
          </a:xfrm>
          <a:prstGeom prst="roundRect">
            <a:avLst/>
          </a:prstGeom>
          <a:solidFill>
            <a:srgbClr val="2E506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MEANINGFUL CONVERSATIONS</a:t>
            </a:r>
          </a:p>
          <a:p>
            <a:pPr algn="ctr"/>
            <a:endParaRPr lang="en-Z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25315" y="3167233"/>
            <a:ext cx="5832385" cy="87991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REFLECTIVE SPACE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5315" y="4745967"/>
            <a:ext cx="5832385" cy="78877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DEVELOPMENT TOOLS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080500" y="3024990"/>
            <a:ext cx="2743200" cy="218172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BECOMING</a:t>
            </a:r>
          </a:p>
          <a:p>
            <a:pPr algn="ctr"/>
            <a:endParaRPr lang="en-ZA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467459" y="4203210"/>
            <a:ext cx="1969282" cy="701070"/>
          </a:xfrm>
          <a:prstGeom prst="roundRect">
            <a:avLst/>
          </a:prstGeom>
          <a:solidFill>
            <a:srgbClr val="6494BC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 smtClean="0">
                <a:solidFill>
                  <a:schemeClr val="bg1"/>
                </a:solidFill>
              </a:rPr>
              <a:t>IDENTITY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7051117" y="3645598"/>
            <a:ext cx="1835903" cy="843800"/>
          </a:xfrm>
          <a:prstGeom prst="rightArrow">
            <a:avLst/>
          </a:prstGeom>
          <a:solidFill>
            <a:srgbClr val="81A8C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 smtClean="0">
                <a:solidFill>
                  <a:schemeClr val="bg1"/>
                </a:solidFill>
              </a:rPr>
              <a:t>Facilitate</a:t>
            </a:r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42" name="Cross 41"/>
          <p:cNvSpPr/>
          <p:nvPr/>
        </p:nvSpPr>
        <p:spPr>
          <a:xfrm>
            <a:off x="3434591" y="4203210"/>
            <a:ext cx="413831" cy="386690"/>
          </a:xfrm>
          <a:prstGeom prst="plus">
            <a:avLst>
              <a:gd name="adj" fmla="val 37579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62479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28" grpId="0" build="p" animBg="1"/>
      <p:bldP spid="8" grpId="0" build="p" animBg="1"/>
      <p:bldP spid="9" grpId="0" animBg="1"/>
      <p:bldP spid="20" grpId="0" build="p" animBg="1"/>
      <p:bldP spid="31" grpId="0" animBg="1"/>
      <p:bldP spid="41" grpId="0" build="p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Identity</a:t>
            </a:r>
            <a:endParaRPr lang="en-ZA" dirty="0"/>
          </a:p>
        </p:txBody>
      </p:sp>
      <p:sp>
        <p:nvSpPr>
          <p:cNvPr id="3" name="Rounded Rectangle 2"/>
          <p:cNvSpPr/>
          <p:nvPr/>
        </p:nvSpPr>
        <p:spPr>
          <a:xfrm>
            <a:off x="496473" y="3291814"/>
            <a:ext cx="2407024" cy="8742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2800" dirty="0" smtClean="0">
                <a:solidFill>
                  <a:schemeClr val="tx1"/>
                </a:solidFill>
              </a:rPr>
              <a:t>Being</a:t>
            </a:r>
            <a:endParaRPr lang="en-ZA" sz="2800" dirty="0">
              <a:solidFill>
                <a:schemeClr val="tx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8553604" y="3314458"/>
            <a:ext cx="2407024" cy="8742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2800" dirty="0" smtClean="0">
                <a:solidFill>
                  <a:schemeClr val="tx1"/>
                </a:solidFill>
              </a:rPr>
              <a:t>Having</a:t>
            </a:r>
            <a:endParaRPr lang="en-ZA" sz="2800" dirty="0">
              <a:solidFill>
                <a:schemeClr val="tx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 rot="16200000">
            <a:off x="3409558" y="3394717"/>
            <a:ext cx="633984" cy="633984"/>
            <a:chOff x="1735748" y="1823381"/>
            <a:chExt cx="633984" cy="633984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29" name="Down Arrow 28"/>
            <p:cNvSpPr/>
            <p:nvPr/>
          </p:nvSpPr>
          <p:spPr>
            <a:xfrm>
              <a:off x="1735748" y="1823381"/>
              <a:ext cx="633984" cy="633984"/>
            </a:xfrm>
            <a:prstGeom prst="downArrow">
              <a:avLst>
                <a:gd name="adj1" fmla="val 55000"/>
                <a:gd name="adj2" fmla="val 4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Down Arrow 16"/>
            <p:cNvSpPr/>
            <p:nvPr/>
          </p:nvSpPr>
          <p:spPr>
            <a:xfrm>
              <a:off x="1878394" y="1823381"/>
              <a:ext cx="348692" cy="47707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ZA" sz="2800" kern="1200"/>
            </a:p>
          </p:txBody>
        </p:sp>
      </p:grpSp>
      <p:sp>
        <p:nvSpPr>
          <p:cNvPr id="27" name="Rounded Rectangle 26"/>
          <p:cNvSpPr/>
          <p:nvPr/>
        </p:nvSpPr>
        <p:spPr>
          <a:xfrm>
            <a:off x="4513856" y="3274571"/>
            <a:ext cx="2407024" cy="8742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2800" dirty="0" smtClean="0">
                <a:solidFill>
                  <a:schemeClr val="tx1"/>
                </a:solidFill>
              </a:rPr>
              <a:t>Doing</a:t>
            </a:r>
            <a:endParaRPr lang="en-ZA" sz="2800" dirty="0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 rot="16200000">
            <a:off x="7474019" y="3391851"/>
            <a:ext cx="633984" cy="633984"/>
            <a:chOff x="1735748" y="1823381"/>
            <a:chExt cx="633984" cy="633984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32" name="Down Arrow 31"/>
            <p:cNvSpPr/>
            <p:nvPr/>
          </p:nvSpPr>
          <p:spPr>
            <a:xfrm>
              <a:off x="1735748" y="1823381"/>
              <a:ext cx="633984" cy="633984"/>
            </a:xfrm>
            <a:prstGeom prst="downArrow">
              <a:avLst>
                <a:gd name="adj1" fmla="val 55000"/>
                <a:gd name="adj2" fmla="val 4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Down Arrow 16"/>
            <p:cNvSpPr/>
            <p:nvPr/>
          </p:nvSpPr>
          <p:spPr>
            <a:xfrm>
              <a:off x="1878394" y="1823381"/>
              <a:ext cx="348692" cy="47707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ZA" sz="28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65472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88" y="530549"/>
            <a:ext cx="9404723" cy="802951"/>
          </a:xfrm>
        </p:spPr>
        <p:txBody>
          <a:bodyPr/>
          <a:lstStyle/>
          <a:p>
            <a:r>
              <a:rPr lang="en-ZA" dirty="0" smtClean="0"/>
              <a:t>Identity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388" y="1993959"/>
            <a:ext cx="10539224" cy="4254441"/>
          </a:xfrm>
        </p:spPr>
        <p:txBody>
          <a:bodyPr>
            <a:noAutofit/>
          </a:bodyPr>
          <a:lstStyle/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</a:t>
            </a:r>
            <a:r>
              <a:rPr lang="en-ZA" sz="2800" dirty="0"/>
              <a:t> refers to a person’s definition of himself according to who he </a:t>
            </a:r>
            <a:r>
              <a:rPr lang="en-ZA" sz="2800" dirty="0" smtClean="0"/>
              <a:t>essentially is</a:t>
            </a:r>
            <a:endParaRPr lang="en-ZA" sz="2800" dirty="0"/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Doing</a:t>
            </a:r>
            <a:r>
              <a:rPr lang="en-ZA" sz="2800" dirty="0" smtClean="0"/>
              <a:t> </a:t>
            </a:r>
            <a:r>
              <a:rPr lang="en-ZA" sz="2800" dirty="0"/>
              <a:t>refers to a person’s </a:t>
            </a:r>
            <a:r>
              <a:rPr lang="en-ZA" sz="2800" dirty="0" smtClean="0"/>
              <a:t>definition of himself according to what he </a:t>
            </a:r>
            <a:r>
              <a:rPr lang="en-ZA" sz="2800" dirty="0" smtClean="0"/>
              <a:t>is </a:t>
            </a:r>
            <a:r>
              <a:rPr lang="en-ZA" sz="2800" dirty="0" smtClean="0"/>
              <a:t>capable of doing, i.e. what he </a:t>
            </a:r>
            <a:r>
              <a:rPr lang="en-ZA" sz="2800" dirty="0" smtClean="0"/>
              <a:t>can do or achieve</a:t>
            </a:r>
            <a:endParaRPr lang="en-ZA" sz="2800" dirty="0"/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</a:t>
            </a:r>
            <a:r>
              <a:rPr lang="en-GB" sz="2800" dirty="0" smtClean="0"/>
              <a:t> refers to a person’s definition of himself according to what he possesses </a:t>
            </a:r>
            <a:r>
              <a:rPr lang="en-GB" sz="2800" dirty="0" smtClean="0"/>
              <a:t>materially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85515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664" y="419100"/>
            <a:ext cx="9404723" cy="1205548"/>
          </a:xfrm>
        </p:spPr>
        <p:txBody>
          <a:bodyPr/>
          <a:lstStyle/>
          <a:p>
            <a:r>
              <a:rPr lang="en-ZA" dirty="0" smtClean="0"/>
              <a:t>Identity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2829" y="2374152"/>
            <a:ext cx="9858188" cy="3162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2800" dirty="0" smtClean="0"/>
              <a:t>Identity is the 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essential understanding a person has of him- or herself</a:t>
            </a:r>
            <a:r>
              <a:rPr lang="en-ZA" sz="2800" dirty="0" smtClean="0"/>
              <a:t> and happens </a:t>
            </a:r>
            <a:r>
              <a:rPr lang="en-ZA" sz="2800" dirty="0"/>
              <a:t>over </a:t>
            </a:r>
            <a:r>
              <a:rPr lang="en-ZA" sz="2800" dirty="0" smtClean="0"/>
              <a:t>time when one discovers the 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  <a:r>
              <a:rPr lang="en-ZA" sz="2800" dirty="0" smtClean="0"/>
              <a:t> of one’s life; what one is 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capable of</a:t>
            </a:r>
            <a:r>
              <a:rPr lang="en-ZA" sz="2800" dirty="0" smtClean="0"/>
              <a:t> doing and re-igniting the 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motivation</a:t>
            </a:r>
            <a:r>
              <a:rPr lang="en-ZA" sz="2800" dirty="0" smtClean="0"/>
              <a:t> to move in the direction of expressing one’s essence by releasing one’s 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</a:t>
            </a:r>
            <a:r>
              <a:rPr lang="en-ZA" sz="2800" dirty="0" smtClean="0"/>
              <a:t>. This in essence is the fundamental process of becoming we all engage with in life, from birth to death</a:t>
            </a:r>
            <a:endParaRPr lang="en-Z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382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10000"/>
            </a:avLst>
          </a:prstGeom>
          <a:solidFill>
            <a:srgbClr val="182A3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Paradigmatic</a:t>
            </a: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way you think</a:t>
            </a: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96850" y="972070"/>
            <a:ext cx="11798300" cy="5816600"/>
          </a:xfrm>
          <a:prstGeom prst="roundRect">
            <a:avLst>
              <a:gd name="adj" fmla="val 10000"/>
            </a:avLst>
          </a:prstGeom>
          <a:solidFill>
            <a:srgbClr val="25435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3200" dirty="0" smtClean="0"/>
              <a:t>Is part of the essential </a:t>
            </a:r>
            <a:r>
              <a:rPr lang="en-ZA" sz="3200" dirty="0"/>
              <a:t>understanding of </a:t>
            </a:r>
            <a:r>
              <a:rPr lang="en-ZA" sz="3200" dirty="0" smtClean="0"/>
              <a:t>your identity. It </a:t>
            </a:r>
            <a:r>
              <a:rPr lang="en-ZA" sz="3200" dirty="0"/>
              <a:t>includes the discovering and journeying into </a:t>
            </a:r>
            <a:r>
              <a:rPr lang="en-ZA" sz="3200" dirty="0" smtClean="0"/>
              <a:t>your life’s intended direction and answers the question, ‘Why am I here</a:t>
            </a:r>
            <a:r>
              <a:rPr lang="en-ZA" sz="3200" dirty="0" smtClean="0"/>
              <a:t>?’</a:t>
            </a: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</a:t>
            </a:r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16761" y="2051570"/>
            <a:ext cx="11353800" cy="4737100"/>
          </a:xfrm>
          <a:prstGeom prst="roundRect">
            <a:avLst>
              <a:gd name="adj" fmla="val 10000"/>
            </a:avLst>
          </a:prstGeom>
          <a:solidFill>
            <a:srgbClr val="33597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</a:t>
            </a: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3200" dirty="0" smtClean="0"/>
              <a:t>What you are capable of doing to fulfill your purpose. It answers the question, ‘What can I do</a:t>
            </a:r>
            <a:r>
              <a:rPr lang="en-ZA" sz="3200" dirty="0" smtClean="0"/>
              <a:t>?’</a:t>
            </a:r>
          </a:p>
          <a:p>
            <a:pPr algn="ctr"/>
            <a:endParaRPr lang="en-ZA" sz="3200" dirty="0"/>
          </a:p>
          <a:p>
            <a:pPr algn="ctr"/>
            <a:r>
              <a:rPr lang="en-ZA" sz="3200" dirty="0" smtClean="0"/>
              <a:t>Doing</a:t>
            </a:r>
            <a:endParaRPr lang="en-ZA" dirty="0"/>
          </a:p>
        </p:txBody>
      </p:sp>
      <p:sp>
        <p:nvSpPr>
          <p:cNvPr id="32" name="Rounded Rectangle 31"/>
          <p:cNvSpPr/>
          <p:nvPr/>
        </p:nvSpPr>
        <p:spPr>
          <a:xfrm>
            <a:off x="630913" y="2995670"/>
            <a:ext cx="10921284" cy="3581401"/>
          </a:xfrm>
          <a:prstGeom prst="roundRect">
            <a:avLst>
              <a:gd name="adj" fmla="val 10000"/>
            </a:avLst>
          </a:prstGeom>
          <a:solidFill>
            <a:srgbClr val="43759B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Relational</a:t>
            </a: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ZA" sz="3200" dirty="0" smtClean="0"/>
              <a:t>Is the most fundamental context in which you live your life, i.e. the most basic context for giving expression of who you are, your identity</a:t>
            </a:r>
            <a:endParaRPr lang="en-ZA" dirty="0"/>
          </a:p>
        </p:txBody>
      </p:sp>
      <p:grpSp>
        <p:nvGrpSpPr>
          <p:cNvPr id="15" name="Group 14"/>
          <p:cNvGrpSpPr/>
          <p:nvPr/>
        </p:nvGrpSpPr>
        <p:grpSpPr>
          <a:xfrm>
            <a:off x="872507" y="3902815"/>
            <a:ext cx="10415965" cy="2425701"/>
            <a:chOff x="1238161" y="1315244"/>
            <a:chExt cx="10134600" cy="2425701"/>
          </a:xfrm>
        </p:grpSpPr>
        <p:sp>
          <p:nvSpPr>
            <p:cNvPr id="31" name="Rounded Rectangle 30"/>
            <p:cNvSpPr/>
            <p:nvPr/>
          </p:nvSpPr>
          <p:spPr>
            <a:xfrm>
              <a:off x="1238161" y="1315244"/>
              <a:ext cx="10134600" cy="2425701"/>
            </a:xfrm>
            <a:prstGeom prst="roundRect">
              <a:avLst>
                <a:gd name="adj" fmla="val 10000"/>
              </a:avLst>
            </a:prstGeom>
            <a:solidFill>
              <a:srgbClr val="598FBB"/>
            </a:solidFill>
            <a:ln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" name="Straight Connector 2"/>
            <p:cNvCxnSpPr/>
            <p:nvPr/>
          </p:nvCxnSpPr>
          <p:spPr>
            <a:xfrm>
              <a:off x="6297769" y="1525907"/>
              <a:ext cx="0" cy="2018187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1295400" y="2535000"/>
              <a:ext cx="10004738" cy="8459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ounded Rectangle 16"/>
          <p:cNvSpPr/>
          <p:nvPr/>
        </p:nvSpPr>
        <p:spPr>
          <a:xfrm>
            <a:off x="1927527" y="4105187"/>
            <a:ext cx="2971800" cy="721041"/>
          </a:xfrm>
          <a:prstGeom prst="roundRect">
            <a:avLst>
              <a:gd name="adj" fmla="val 10000"/>
            </a:avLst>
          </a:prstGeom>
          <a:solidFill>
            <a:srgbClr val="719DC1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</a:t>
            </a:r>
            <a:endParaRPr lang="en-Z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417401" y="4099090"/>
            <a:ext cx="2971800" cy="721041"/>
          </a:xfrm>
          <a:prstGeom prst="roundRect">
            <a:avLst>
              <a:gd name="adj" fmla="val 10000"/>
            </a:avLst>
          </a:prstGeom>
          <a:solidFill>
            <a:srgbClr val="719DC1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</a:t>
            </a:r>
            <a:endParaRPr lang="en-Z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927527" y="5360252"/>
            <a:ext cx="2971800" cy="721041"/>
          </a:xfrm>
          <a:prstGeom prst="roundRect">
            <a:avLst>
              <a:gd name="adj" fmla="val 10000"/>
            </a:avLst>
          </a:prstGeom>
          <a:solidFill>
            <a:srgbClr val="719DC1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n-Z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417401" y="5386498"/>
            <a:ext cx="2971800" cy="721041"/>
          </a:xfrm>
          <a:prstGeom prst="roundRect">
            <a:avLst>
              <a:gd name="adj" fmla="val 10000"/>
            </a:avLst>
          </a:prstGeom>
          <a:solidFill>
            <a:srgbClr val="719DC1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</a:t>
            </a:r>
            <a:endParaRPr lang="en-Z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87216" y="3915294"/>
            <a:ext cx="10415965" cy="2421777"/>
          </a:xfrm>
          <a:prstGeom prst="roundRect">
            <a:avLst>
              <a:gd name="adj" fmla="val 10000"/>
            </a:avLst>
          </a:prstGeom>
          <a:solidFill>
            <a:srgbClr val="598FBB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261061" y="4721512"/>
            <a:ext cx="2971800" cy="1168401"/>
          </a:xfrm>
          <a:prstGeom prst="roundRect">
            <a:avLst>
              <a:gd name="adj" fmla="val 10000"/>
            </a:avLst>
          </a:prstGeom>
          <a:solidFill>
            <a:srgbClr val="719DC1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ZA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</a:t>
            </a:r>
            <a:endParaRPr lang="en-Z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705356" y="4721513"/>
            <a:ext cx="2971800" cy="1168401"/>
          </a:xfrm>
          <a:prstGeom prst="roundRect">
            <a:avLst>
              <a:gd name="adj" fmla="val 10000"/>
            </a:avLst>
          </a:prstGeom>
          <a:solidFill>
            <a:srgbClr val="719DC1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ZA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Soul</a:t>
            </a:r>
            <a:endParaRPr lang="en-Z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8049467" y="4726658"/>
            <a:ext cx="2971800" cy="1168401"/>
          </a:xfrm>
          <a:prstGeom prst="roundRect">
            <a:avLst>
              <a:gd name="adj" fmla="val 10000"/>
            </a:avLst>
          </a:prstGeom>
          <a:solidFill>
            <a:srgbClr val="719DC1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ZA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</a:t>
            </a:r>
            <a:endParaRPr lang="en-Z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013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29" grpId="0" build="p" animBg="1"/>
      <p:bldP spid="30" grpId="0" build="p" animBg="1"/>
      <p:bldP spid="32" grpId="0" build="p" animBg="1"/>
      <p:bldP spid="17" grpId="0" animBg="1"/>
      <p:bldP spid="18" grpId="0" animBg="1"/>
      <p:bldP spid="19" grpId="0" animBg="1"/>
      <p:bldP spid="20" grpId="0" animBg="1"/>
      <p:bldP spid="10" grpId="0" animBg="1"/>
      <p:bldP spid="33" grpId="0" animBg="1"/>
      <p:bldP spid="38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456771" y="812915"/>
            <a:ext cx="3222568" cy="753131"/>
          </a:xfrm>
          <a:prstGeom prst="roundRect">
            <a:avLst>
              <a:gd name="adj" fmla="val 10000"/>
            </a:avLst>
          </a:prstGeom>
          <a:solidFill>
            <a:srgbClr val="182A3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Paradigmatic</a:t>
            </a:r>
            <a:endParaRPr lang="en-Z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958537" y="2174356"/>
            <a:ext cx="2498234" cy="710413"/>
          </a:xfrm>
          <a:prstGeom prst="roundRect">
            <a:avLst>
              <a:gd name="adj" fmla="val 10000"/>
            </a:avLst>
          </a:prstGeom>
          <a:solidFill>
            <a:srgbClr val="25435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  <a:endParaRPr lang="en-Z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679339" y="2200267"/>
            <a:ext cx="2643766" cy="658593"/>
          </a:xfrm>
          <a:prstGeom prst="roundRect">
            <a:avLst>
              <a:gd name="adj" fmla="val 10000"/>
            </a:avLst>
          </a:prstGeom>
          <a:solidFill>
            <a:srgbClr val="33597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</a:t>
            </a:r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502555" y="3506728"/>
            <a:ext cx="2279177" cy="1037976"/>
          </a:xfrm>
          <a:prstGeom prst="roundRect">
            <a:avLst>
              <a:gd name="adj" fmla="val 10000"/>
            </a:avLst>
          </a:prstGeom>
          <a:solidFill>
            <a:srgbClr val="43759B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Inter-personal</a:t>
            </a:r>
            <a:endParaRPr lang="en-Z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8718863" y="5424174"/>
            <a:ext cx="1846560" cy="527059"/>
          </a:xfrm>
          <a:prstGeom prst="roundRect">
            <a:avLst>
              <a:gd name="adj" fmla="val 10000"/>
            </a:avLst>
          </a:prstGeom>
          <a:solidFill>
            <a:srgbClr val="598FBB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400" dirty="0" smtClean="0"/>
              <a:t>4 Contexts</a:t>
            </a:r>
            <a:endParaRPr lang="en-ZA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4847711" y="3733829"/>
            <a:ext cx="2232766" cy="583773"/>
          </a:xfrm>
          <a:prstGeom prst="roundRect">
            <a:avLst>
              <a:gd name="adj" fmla="val 10000"/>
            </a:avLst>
          </a:prstGeom>
          <a:solidFill>
            <a:srgbClr val="598FBB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  <a:endParaRPr lang="en-Z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068055" y="5263839"/>
            <a:ext cx="1806695" cy="847731"/>
          </a:xfrm>
          <a:prstGeom prst="roundRect">
            <a:avLst>
              <a:gd name="adj" fmla="val 10000"/>
            </a:avLst>
          </a:prstGeom>
          <a:solidFill>
            <a:srgbClr val="719DC1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ZA" sz="2400" dirty="0" smtClean="0">
                <a:solidFill>
                  <a:schemeClr val="tx1"/>
                </a:solidFill>
              </a:rPr>
              <a:t>Body, Soul, Spirit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91271" y="3733829"/>
            <a:ext cx="2232766" cy="1530010"/>
          </a:xfrm>
          <a:prstGeom prst="roundRect">
            <a:avLst>
              <a:gd name="adj" fmla="val 10000"/>
            </a:avLst>
          </a:prstGeom>
          <a:solidFill>
            <a:srgbClr val="598FBB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Purpose Statement</a:t>
            </a:r>
            <a:endParaRPr lang="en-Z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Down Arrow 1"/>
          <p:cNvSpPr/>
          <p:nvPr/>
        </p:nvSpPr>
        <p:spPr>
          <a:xfrm rot="2998577">
            <a:off x="2606723" y="1378424"/>
            <a:ext cx="491319" cy="586853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2" name="Down Arrow 21"/>
          <p:cNvSpPr/>
          <p:nvPr/>
        </p:nvSpPr>
        <p:spPr>
          <a:xfrm rot="19017609">
            <a:off x="7011775" y="1433723"/>
            <a:ext cx="491319" cy="586853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3" name="Down Arrow 22"/>
          <p:cNvSpPr/>
          <p:nvPr/>
        </p:nvSpPr>
        <p:spPr>
          <a:xfrm>
            <a:off x="1961995" y="3015872"/>
            <a:ext cx="491319" cy="586853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4" name="Down Arrow 23"/>
          <p:cNvSpPr/>
          <p:nvPr/>
        </p:nvSpPr>
        <p:spPr>
          <a:xfrm rot="2998577">
            <a:off x="6108426" y="3002918"/>
            <a:ext cx="491319" cy="586853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5" name="Down Arrow 24"/>
          <p:cNvSpPr/>
          <p:nvPr/>
        </p:nvSpPr>
        <p:spPr>
          <a:xfrm rot="19017609">
            <a:off x="9457258" y="2831178"/>
            <a:ext cx="491319" cy="586853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6" name="Down Arrow 25"/>
          <p:cNvSpPr/>
          <p:nvPr/>
        </p:nvSpPr>
        <p:spPr>
          <a:xfrm>
            <a:off x="5666627" y="4497294"/>
            <a:ext cx="491319" cy="586853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7" name="Down Arrow 26"/>
          <p:cNvSpPr/>
          <p:nvPr/>
        </p:nvSpPr>
        <p:spPr>
          <a:xfrm>
            <a:off x="9457257" y="4691012"/>
            <a:ext cx="491319" cy="586853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486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29" grpId="0" uiExpand="1" build="p" animBg="1"/>
      <p:bldP spid="30" grpId="0" uiExpand="1" build="p" animBg="1"/>
      <p:bldP spid="32" grpId="0" uiExpand="1" build="p" animBg="1"/>
      <p:bldP spid="31" grpId="0" animBg="1"/>
      <p:bldP spid="10" grpId="0" animBg="1"/>
      <p:bldP spid="38" grpId="0" animBg="1"/>
      <p:bldP spid="21" grpId="0" animBg="1"/>
      <p:bldP spid="2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737565" y="2022662"/>
            <a:ext cx="2466357" cy="753131"/>
          </a:xfrm>
          <a:prstGeom prst="roundRect">
            <a:avLst>
              <a:gd name="adj" fmla="val 10000"/>
            </a:avLst>
          </a:prstGeom>
          <a:solidFill>
            <a:srgbClr val="182A3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Identity</a:t>
            </a:r>
            <a:endParaRPr lang="en-Z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Z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872937" y="3511836"/>
            <a:ext cx="2498234" cy="710413"/>
          </a:xfrm>
          <a:prstGeom prst="roundRect">
            <a:avLst>
              <a:gd name="adj" fmla="val 10000"/>
            </a:avLst>
          </a:prstGeom>
          <a:solidFill>
            <a:srgbClr val="25435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Self</a:t>
            </a:r>
            <a:endParaRPr lang="en-Z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792021" y="3537747"/>
            <a:ext cx="2643766" cy="658593"/>
          </a:xfrm>
          <a:prstGeom prst="roundRect">
            <a:avLst>
              <a:gd name="adj" fmla="val 10000"/>
            </a:avLst>
          </a:prstGeom>
          <a:solidFill>
            <a:srgbClr val="33597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False Self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Down Arrow 1"/>
          <p:cNvSpPr/>
          <p:nvPr/>
        </p:nvSpPr>
        <p:spPr>
          <a:xfrm rot="2998577">
            <a:off x="3521123" y="2715904"/>
            <a:ext cx="491319" cy="586853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2" name="Down Arrow 21"/>
          <p:cNvSpPr/>
          <p:nvPr/>
        </p:nvSpPr>
        <p:spPr>
          <a:xfrm rot="19017609">
            <a:off x="7926175" y="2771203"/>
            <a:ext cx="491319" cy="586853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Rounded Rectangle 16"/>
          <p:cNvSpPr/>
          <p:nvPr/>
        </p:nvSpPr>
        <p:spPr>
          <a:xfrm>
            <a:off x="1872937" y="4475352"/>
            <a:ext cx="2498234" cy="710413"/>
          </a:xfrm>
          <a:prstGeom prst="roundRect">
            <a:avLst>
              <a:gd name="adj" fmla="val 10000"/>
            </a:avLst>
          </a:prstGeom>
          <a:solidFill>
            <a:srgbClr val="25435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Self</a:t>
            </a:r>
            <a:endParaRPr lang="en-Z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872937" y="5438868"/>
            <a:ext cx="2498234" cy="710413"/>
          </a:xfrm>
          <a:prstGeom prst="roundRect">
            <a:avLst>
              <a:gd name="adj" fmla="val 10000"/>
            </a:avLst>
          </a:prstGeom>
          <a:solidFill>
            <a:srgbClr val="25435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 in you</a:t>
            </a:r>
            <a:endParaRPr lang="en-Z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792021" y="4475352"/>
            <a:ext cx="2643766" cy="658593"/>
          </a:xfrm>
          <a:prstGeom prst="roundRect">
            <a:avLst>
              <a:gd name="adj" fmla="val 10000"/>
            </a:avLst>
          </a:prstGeom>
          <a:solidFill>
            <a:srgbClr val="33597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Ideal Self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792021" y="5490688"/>
            <a:ext cx="2643766" cy="658593"/>
          </a:xfrm>
          <a:prstGeom prst="roundRect">
            <a:avLst>
              <a:gd name="adj" fmla="val 10000"/>
            </a:avLst>
          </a:prstGeom>
          <a:solidFill>
            <a:srgbClr val="335979"/>
          </a:solidFill>
          <a:ln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Adam in you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32664" y="419100"/>
            <a:ext cx="9404723" cy="1205548"/>
          </a:xfrm>
        </p:spPr>
        <p:txBody>
          <a:bodyPr/>
          <a:lstStyle/>
          <a:p>
            <a:r>
              <a:rPr lang="en-ZA" dirty="0" smtClean="0"/>
              <a:t>Identity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588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29" grpId="0" build="p" animBg="1"/>
      <p:bldP spid="30" grpId="0" uiExpand="1" build="p" animBg="1"/>
      <p:bldP spid="2" grpId="0" animBg="1"/>
      <p:bldP spid="22" grpId="0" animBg="1"/>
      <p:bldP spid="17" grpId="0" uiExpand="1" build="p" animBg="1"/>
      <p:bldP spid="18" grpId="0" uiExpand="1" build="p" animBg="1"/>
      <p:bldP spid="19" grpId="0" build="p" animBg="1"/>
      <p:bldP spid="20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Identity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7636" y="3119717"/>
            <a:ext cx="5814029" cy="19498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2800" dirty="0" smtClean="0"/>
              <a:t>As a man thinks, so is he</a:t>
            </a:r>
          </a:p>
          <a:p>
            <a:pPr marL="0" indent="0" algn="ctr">
              <a:buNone/>
            </a:pPr>
            <a:endParaRPr lang="en-ZA" sz="2800" dirty="0"/>
          </a:p>
          <a:p>
            <a:pPr marL="0" indent="0" algn="ctr">
              <a:buNone/>
            </a:pPr>
            <a:r>
              <a:rPr lang="en-ZA" sz="2800" dirty="0" smtClean="0"/>
              <a:t>- Solomon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68923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88" y="530549"/>
            <a:ext cx="9404723" cy="802951"/>
          </a:xfrm>
        </p:spPr>
        <p:txBody>
          <a:bodyPr/>
          <a:lstStyle/>
          <a:p>
            <a:r>
              <a:rPr lang="en-ZA" dirty="0" smtClean="0"/>
              <a:t>Identity - Universal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388" y="1993959"/>
            <a:ext cx="10539224" cy="4769912"/>
          </a:xfrm>
        </p:spPr>
        <p:txBody>
          <a:bodyPr>
            <a:noAutofit/>
          </a:bodyPr>
          <a:lstStyle/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ZA" sz="2800" dirty="0"/>
              <a:t>Identity is the fundamental reality or truth of what is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The characteristics determining who or what a person or thing is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The qualities, beliefs, etc., that make a particular person or group different from others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 smtClean="0"/>
              <a:t>Who </a:t>
            </a:r>
            <a:r>
              <a:rPr lang="en-GB" sz="2800" dirty="0" smtClean="0"/>
              <a:t>someone is, the </a:t>
            </a:r>
            <a:r>
              <a:rPr lang="en-GB" sz="2800" dirty="0"/>
              <a:t>name of a person</a:t>
            </a:r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 smtClean="0"/>
              <a:t>The</a:t>
            </a:r>
            <a:r>
              <a:rPr lang="en-GB" sz="2800" dirty="0"/>
              <a:t> condition of being </a:t>
            </a:r>
            <a:r>
              <a:rPr lang="en-GB" sz="2800" dirty="0" smtClean="0"/>
              <a:t>oneself,</a:t>
            </a:r>
            <a:r>
              <a:rPr lang="en-GB" sz="2800" dirty="0"/>
              <a:t> and not </a:t>
            </a:r>
            <a:r>
              <a:rPr lang="en-GB" sz="2800" dirty="0" smtClean="0"/>
              <a:t>being another</a:t>
            </a:r>
            <a:endParaRPr lang="en-GB" sz="2800" dirty="0" smtClean="0"/>
          </a:p>
          <a:p>
            <a:pPr marL="538163" indent="-538163">
              <a:buFont typeface="Courier New" panose="02070309020205020404" pitchFamily="49" charset="0"/>
              <a:buChar char="o"/>
            </a:pPr>
            <a:r>
              <a:rPr lang="en-GB" sz="2800" dirty="0"/>
              <a:t>T</a:t>
            </a:r>
            <a:r>
              <a:rPr lang="en-GB" sz="2800" dirty="0" smtClean="0"/>
              <a:t>he</a:t>
            </a:r>
            <a:r>
              <a:rPr lang="en-GB" sz="2800" dirty="0"/>
              <a:t> sense of self, providing sameness and continuity in </a:t>
            </a:r>
            <a:r>
              <a:rPr lang="en-GB" sz="2800" dirty="0" smtClean="0"/>
              <a:t>  personality</a:t>
            </a:r>
            <a:r>
              <a:rPr lang="en-GB" sz="2800" dirty="0"/>
              <a:t> </a:t>
            </a:r>
            <a:r>
              <a:rPr lang="en-GB" sz="2800" dirty="0" smtClean="0"/>
              <a:t>over time</a:t>
            </a:r>
            <a:r>
              <a:rPr lang="en-GB" sz="2800" dirty="0"/>
              <a:t> 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200259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88" y="530549"/>
            <a:ext cx="9404723" cy="802951"/>
          </a:xfrm>
        </p:spPr>
        <p:txBody>
          <a:bodyPr/>
          <a:lstStyle/>
          <a:p>
            <a:r>
              <a:rPr lang="en-ZA" dirty="0" smtClean="0"/>
              <a:t>Identity - Paradigmatic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388" y="1859488"/>
            <a:ext cx="10539224" cy="4769912"/>
          </a:xfrm>
        </p:spPr>
        <p:txBody>
          <a:bodyPr>
            <a:noAutofit/>
          </a:bodyPr>
          <a:lstStyle/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ZA" sz="2800" dirty="0" smtClean="0"/>
              <a:t>Identity </a:t>
            </a:r>
            <a:r>
              <a:rPr lang="en-ZA" sz="2800" dirty="0" smtClean="0"/>
              <a:t>in a person is a paradigm or belief</a:t>
            </a:r>
          </a:p>
          <a:p>
            <a:pPr marL="933450" lvl="1" indent="-533400" algn="just">
              <a:buFont typeface="Courier New" panose="02070309020205020404" pitchFamily="49" charset="0"/>
              <a:buChar char="o"/>
            </a:pPr>
            <a:r>
              <a:rPr lang="en-ZA" sz="2800" dirty="0" smtClean="0"/>
              <a:t>A present paradigm or belief…</a:t>
            </a:r>
          </a:p>
          <a:p>
            <a:pPr marL="933450" lvl="1" indent="-533400" algn="just">
              <a:buFont typeface="Courier New" panose="02070309020205020404" pitchFamily="49" charset="0"/>
              <a:buChar char="o"/>
            </a:pPr>
            <a:r>
              <a:rPr lang="en-ZA" sz="2800" dirty="0" smtClean="0"/>
              <a:t>Held by an individual’s mind…</a:t>
            </a:r>
          </a:p>
          <a:p>
            <a:pPr marL="933450" lvl="1" indent="-533400" algn="just">
              <a:buFont typeface="Courier New" panose="02070309020205020404" pitchFamily="49" charset="0"/>
              <a:buChar char="o"/>
            </a:pPr>
            <a:r>
              <a:rPr lang="en-ZA" sz="2800" dirty="0" smtClean="0"/>
              <a:t>About who he is</a:t>
            </a:r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ZA" sz="2800" dirty="0" smtClean="0"/>
              <a:t>Is a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</a:t>
            </a:r>
            <a:r>
              <a:rPr lang="en-ZA" sz="2800" dirty="0" smtClean="0"/>
              <a:t> understanding of the essence of person-hood</a:t>
            </a:r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ZA" sz="2800" dirty="0" smtClean="0"/>
              <a:t>Who an individual believes he is, what he believes about himself</a:t>
            </a:r>
          </a:p>
        </p:txBody>
      </p:sp>
    </p:spTree>
    <p:extLst>
      <p:ext uri="{BB962C8B-B14F-4D97-AF65-F5344CB8AC3E}">
        <p14:creationId xmlns:p14="http://schemas.microsoft.com/office/powerpoint/2010/main" val="113900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88" y="530549"/>
            <a:ext cx="9404723" cy="802951"/>
          </a:xfrm>
        </p:spPr>
        <p:txBody>
          <a:bodyPr/>
          <a:lstStyle/>
          <a:p>
            <a:r>
              <a:rPr lang="en-ZA" dirty="0" smtClean="0"/>
              <a:t>Identity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387" y="1993959"/>
            <a:ext cx="10498883" cy="4729570"/>
          </a:xfrm>
        </p:spPr>
        <p:txBody>
          <a:bodyPr>
            <a:noAutofit/>
          </a:bodyPr>
          <a:lstStyle/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ZA" sz="2800" dirty="0" smtClean="0"/>
              <a:t>An </a:t>
            </a:r>
            <a:r>
              <a:rPr lang="en-ZA" sz="2800" dirty="0"/>
              <a:t>individual’s own answer to the question, “Who am I?”</a:t>
            </a:r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ZA" sz="2800" dirty="0"/>
              <a:t>An essential, recursive understanding of the self by the self</a:t>
            </a:r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ZA" sz="2800" dirty="0"/>
              <a:t>Identity is a person’s most fundamental understanding of </a:t>
            </a:r>
            <a:r>
              <a:rPr lang="en-ZA" sz="2800" dirty="0" smtClean="0"/>
              <a:t>his being, doing and having</a:t>
            </a:r>
            <a:endParaRPr lang="en-ZA" sz="2800" dirty="0" smtClean="0"/>
          </a:p>
        </p:txBody>
      </p:sp>
    </p:spTree>
    <p:extLst>
      <p:ext uri="{BB962C8B-B14F-4D97-AF65-F5344CB8AC3E}">
        <p14:creationId xmlns:p14="http://schemas.microsoft.com/office/powerpoint/2010/main" val="253912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88" y="530549"/>
            <a:ext cx="9404723" cy="802951"/>
          </a:xfrm>
        </p:spPr>
        <p:txBody>
          <a:bodyPr/>
          <a:lstStyle/>
          <a:p>
            <a:r>
              <a:rPr lang="en-ZA" dirty="0" smtClean="0"/>
              <a:t>Identity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388" y="1993959"/>
            <a:ext cx="10539224" cy="4508442"/>
          </a:xfrm>
        </p:spPr>
        <p:txBody>
          <a:bodyPr>
            <a:noAutofit/>
          </a:bodyPr>
          <a:lstStyle/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GB" sz="2800" dirty="0" smtClean="0"/>
              <a:t>To </a:t>
            </a:r>
            <a:r>
              <a:rPr lang="en-GB" sz="2800" dirty="0" smtClean="0"/>
              <a:t>live your identity is the most fundamental and essential type of life to live</a:t>
            </a:r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GB" sz="2800" dirty="0" smtClean="0"/>
              <a:t>More joy and happiness is experienced when one lives in congruence with his identity as opposed to live ‘another’ identity</a:t>
            </a:r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GB" sz="2800" dirty="0" smtClean="0"/>
              <a:t>Living your identity is the essential process of becoming</a:t>
            </a:r>
            <a:endParaRPr lang="en-GB" sz="2800" dirty="0"/>
          </a:p>
          <a:p>
            <a:pPr marL="0" indent="0" algn="just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8230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88" y="530549"/>
            <a:ext cx="9404723" cy="802951"/>
          </a:xfrm>
        </p:spPr>
        <p:txBody>
          <a:bodyPr/>
          <a:lstStyle/>
          <a:p>
            <a:r>
              <a:rPr lang="en-ZA" dirty="0" smtClean="0"/>
              <a:t>Identity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388" y="1993959"/>
            <a:ext cx="10539224" cy="4229042"/>
          </a:xfrm>
        </p:spPr>
        <p:txBody>
          <a:bodyPr>
            <a:noAutofit/>
          </a:bodyPr>
          <a:lstStyle/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GB" sz="2800" dirty="0" smtClean="0"/>
              <a:t>Deep meaning in life is found in discovering and living your identity</a:t>
            </a:r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GB" sz="2800" dirty="0" smtClean="0"/>
              <a:t>Without knowing and living your identity there can be no true and lasting experience of fulfilment</a:t>
            </a:r>
            <a:endParaRPr lang="en-GB" sz="2800" dirty="0"/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GB" sz="2800" dirty="0"/>
              <a:t>Jesus revealed Peter’s identity when Peter understood Jesus’ identity</a:t>
            </a:r>
          </a:p>
          <a:p>
            <a:pPr marL="533400" indent="-533400" algn="just">
              <a:buFont typeface="Courier New" panose="02070309020205020404" pitchFamily="49" charset="0"/>
              <a:buChar char="o"/>
            </a:pPr>
            <a:r>
              <a:rPr lang="en-GB" sz="2800" dirty="0"/>
              <a:t>Jesus endured temptations on his believe about who He </a:t>
            </a:r>
            <a:r>
              <a:rPr lang="en-GB" sz="2800" dirty="0" smtClean="0"/>
              <a:t>is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1081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Process Of Learning</a:t>
            </a:r>
            <a:endParaRPr lang="en-ZA" dirty="0"/>
          </a:p>
        </p:txBody>
      </p:sp>
      <p:sp>
        <p:nvSpPr>
          <p:cNvPr id="4" name="Rounded Rectangle 3"/>
          <p:cNvSpPr/>
          <p:nvPr/>
        </p:nvSpPr>
        <p:spPr>
          <a:xfrm>
            <a:off x="4444577" y="2001166"/>
            <a:ext cx="3381609" cy="178845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/>
              <a:t>I don’t know that I don’t </a:t>
            </a:r>
            <a:r>
              <a:rPr lang="en-ZA" sz="2800" dirty="0" smtClean="0"/>
              <a:t>know</a:t>
            </a:r>
          </a:p>
          <a:p>
            <a:pPr algn="ctr"/>
            <a:r>
              <a:rPr lang="en-ZA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Ignorant unaware</a:t>
            </a:r>
            <a:endParaRPr lang="en-ZA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14444" y="3294633"/>
            <a:ext cx="3381609" cy="183042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/>
              <a:t>I </a:t>
            </a:r>
            <a:r>
              <a:rPr lang="en-ZA" sz="2800" dirty="0" smtClean="0"/>
              <a:t>know </a:t>
            </a:r>
            <a:r>
              <a:rPr lang="en-ZA" sz="2800" dirty="0"/>
              <a:t>that I don’t </a:t>
            </a:r>
            <a:r>
              <a:rPr lang="en-ZA" sz="2800" dirty="0" smtClean="0"/>
              <a:t>know</a:t>
            </a:r>
          </a:p>
          <a:p>
            <a:pPr algn="ctr"/>
            <a:r>
              <a:rPr lang="en-ZA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Knowledgeable unaware</a:t>
            </a:r>
            <a:endParaRPr lang="en-ZA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44577" y="4532678"/>
            <a:ext cx="3381609" cy="172346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/>
              <a:t>I </a:t>
            </a:r>
            <a:r>
              <a:rPr lang="en-ZA" sz="2800" dirty="0" smtClean="0"/>
              <a:t>know </a:t>
            </a:r>
            <a:r>
              <a:rPr lang="en-ZA" sz="2800" dirty="0"/>
              <a:t>that I don’t </a:t>
            </a:r>
            <a:r>
              <a:rPr lang="en-ZA" sz="2800" dirty="0" smtClean="0"/>
              <a:t>know</a:t>
            </a:r>
          </a:p>
          <a:p>
            <a:pPr algn="ctr"/>
            <a:r>
              <a:rPr lang="en-ZA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Knowledgeable aware</a:t>
            </a:r>
            <a:endParaRPr lang="en-ZA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48997" y="3247620"/>
            <a:ext cx="3381609" cy="19244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/>
              <a:t>I </a:t>
            </a:r>
            <a:r>
              <a:rPr lang="en-ZA" sz="2800" dirty="0" smtClean="0"/>
              <a:t>don’t know </a:t>
            </a:r>
            <a:r>
              <a:rPr lang="en-ZA" sz="2800" dirty="0"/>
              <a:t>that I </a:t>
            </a:r>
            <a:r>
              <a:rPr lang="en-ZA" sz="2800" dirty="0" smtClean="0"/>
              <a:t>know</a:t>
            </a:r>
          </a:p>
          <a:p>
            <a:pPr algn="ctr"/>
            <a:r>
              <a:rPr lang="en-ZA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Unaware knowledgeable</a:t>
            </a:r>
            <a:endParaRPr lang="en-ZA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Bent-Up Arrow 8"/>
          <p:cNvSpPr/>
          <p:nvPr/>
        </p:nvSpPr>
        <p:spPr>
          <a:xfrm rot="10800000" flipH="1">
            <a:off x="8014446" y="2325930"/>
            <a:ext cx="866493" cy="793377"/>
          </a:xfrm>
          <a:prstGeom prst="bent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Bent-Up Arrow 9"/>
          <p:cNvSpPr/>
          <p:nvPr/>
        </p:nvSpPr>
        <p:spPr>
          <a:xfrm rot="16200000" flipH="1">
            <a:off x="7977888" y="5356496"/>
            <a:ext cx="866493" cy="793377"/>
          </a:xfrm>
          <a:prstGeom prst="bent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Bent-Up Arrow 10"/>
          <p:cNvSpPr/>
          <p:nvPr/>
        </p:nvSpPr>
        <p:spPr>
          <a:xfrm flipH="1">
            <a:off x="3389826" y="5319938"/>
            <a:ext cx="866493" cy="793377"/>
          </a:xfrm>
          <a:prstGeom prst="bent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08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7" grpId="0" build="p" animBg="1"/>
      <p:bldP spid="8" grpId="0" build="p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Process Of Knowledge</a:t>
            </a:r>
            <a:endParaRPr lang="en-ZA" dirty="0"/>
          </a:p>
        </p:txBody>
      </p:sp>
      <p:sp>
        <p:nvSpPr>
          <p:cNvPr id="5" name="Rounded Rectangle 4"/>
          <p:cNvSpPr/>
          <p:nvPr/>
        </p:nvSpPr>
        <p:spPr>
          <a:xfrm>
            <a:off x="4733364" y="1853248"/>
            <a:ext cx="2796989" cy="94129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Data</a:t>
            </a:r>
            <a:endParaRPr lang="en-ZA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530353" y="3377247"/>
            <a:ext cx="2832848" cy="94129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Information </a:t>
            </a:r>
            <a:endParaRPr lang="en-ZA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26625" y="5199527"/>
            <a:ext cx="2868706" cy="94129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Understanding </a:t>
            </a:r>
            <a:endParaRPr lang="en-ZA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694919" y="5199527"/>
            <a:ext cx="2868706" cy="94129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Insight </a:t>
            </a:r>
            <a:endParaRPr lang="en-ZA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864658" y="3377247"/>
            <a:ext cx="2868706" cy="94129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Wisdom </a:t>
            </a:r>
            <a:endParaRPr lang="en-ZA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rot="18854155">
            <a:off x="7658021" y="2637123"/>
            <a:ext cx="645458" cy="632012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Down Arrow 10"/>
          <p:cNvSpPr/>
          <p:nvPr/>
        </p:nvSpPr>
        <p:spPr>
          <a:xfrm>
            <a:off x="7938249" y="4464963"/>
            <a:ext cx="645458" cy="632012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Down Arrow 11"/>
          <p:cNvSpPr/>
          <p:nvPr/>
        </p:nvSpPr>
        <p:spPr>
          <a:xfrm rot="5400000">
            <a:off x="5872396" y="5354168"/>
            <a:ext cx="645458" cy="632012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Down Arrow 12"/>
          <p:cNvSpPr/>
          <p:nvPr/>
        </p:nvSpPr>
        <p:spPr>
          <a:xfrm rot="10800000">
            <a:off x="3637524" y="4443028"/>
            <a:ext cx="645458" cy="632012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Down Arrow 13"/>
          <p:cNvSpPr/>
          <p:nvPr/>
        </p:nvSpPr>
        <p:spPr>
          <a:xfrm rot="13540555">
            <a:off x="3960253" y="2603022"/>
            <a:ext cx="645458" cy="632012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656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Levels Of Knowledge</a:t>
            </a:r>
            <a:endParaRPr lang="en-ZA" dirty="0"/>
          </a:p>
        </p:txBody>
      </p:sp>
      <p:sp>
        <p:nvSpPr>
          <p:cNvPr id="4" name="Rounded Rectangle 3"/>
          <p:cNvSpPr/>
          <p:nvPr/>
        </p:nvSpPr>
        <p:spPr>
          <a:xfrm>
            <a:off x="2170858" y="1853248"/>
            <a:ext cx="7879976" cy="500475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Intellectual Knowledge</a:t>
            </a:r>
          </a:p>
          <a:p>
            <a:pPr algn="ctr"/>
            <a:endParaRPr lang="en-ZA" sz="2800" dirty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2891118" y="2662519"/>
            <a:ext cx="6481482" cy="419548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Experiential Knowledge</a:t>
            </a:r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  <a:p>
            <a:pPr algn="ctr"/>
            <a:endParaRPr lang="en-ZA" sz="2800" dirty="0" smtClean="0"/>
          </a:p>
          <a:p>
            <a:pPr algn="ctr"/>
            <a:endParaRPr lang="en-ZA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3555626" y="3532094"/>
            <a:ext cx="5206253" cy="332590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 Knowledge</a:t>
            </a:r>
            <a:endParaRPr lang="en-ZA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endParaRPr lang="en-ZA" sz="28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endParaRPr lang="en-ZA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ular Arrow 6"/>
          <p:cNvSpPr/>
          <p:nvPr/>
        </p:nvSpPr>
        <p:spPr>
          <a:xfrm rot="5148625">
            <a:off x="7697026" y="1744501"/>
            <a:ext cx="1041245" cy="162998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8703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sp>
        <p:nvSpPr>
          <p:cNvPr id="9" name="Circular Arrow 8"/>
          <p:cNvSpPr/>
          <p:nvPr/>
        </p:nvSpPr>
        <p:spPr>
          <a:xfrm rot="5573312">
            <a:off x="7740179" y="2717098"/>
            <a:ext cx="1041245" cy="162998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8703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08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Identity </a:t>
            </a:r>
            <a:endParaRPr lang="en-ZA" dirty="0"/>
          </a:p>
        </p:txBody>
      </p:sp>
      <p:sp>
        <p:nvSpPr>
          <p:cNvPr id="4" name="Rounded Rectangle 3"/>
          <p:cNvSpPr/>
          <p:nvPr/>
        </p:nvSpPr>
        <p:spPr>
          <a:xfrm>
            <a:off x="4988859" y="2124635"/>
            <a:ext cx="2460811" cy="14657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Body and spirit senses observe</a:t>
            </a:r>
            <a:endParaRPr lang="en-ZA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7449670" y="3377658"/>
            <a:ext cx="2460811" cy="14657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Mind draws distinctions</a:t>
            </a:r>
            <a:endParaRPr lang="en-ZA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4988858" y="4630681"/>
            <a:ext cx="2460811" cy="14657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Mind gives name/s</a:t>
            </a:r>
            <a:endParaRPr lang="en-ZA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2528047" y="3377658"/>
            <a:ext cx="2460811" cy="14657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Mind adds meaning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3223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643438" y="719899"/>
            <a:ext cx="2914650" cy="1258887"/>
            <a:chOff x="2821846" y="232"/>
            <a:chExt cx="2508188" cy="1258887"/>
          </a:xfrm>
        </p:grpSpPr>
        <p:sp>
          <p:nvSpPr>
            <p:cNvPr id="15" name="Rounded Rectangle 14"/>
            <p:cNvSpPr/>
            <p:nvPr/>
          </p:nvSpPr>
          <p:spPr>
            <a:xfrm>
              <a:off x="2821846" y="232"/>
              <a:ext cx="2508188" cy="125888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2883300" y="61686"/>
              <a:ext cx="2385280" cy="1135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kern="1200" dirty="0" smtClean="0"/>
                <a:t>Self-Awareness</a:t>
              </a:r>
              <a:endParaRPr lang="en-ZA" sz="2800" kern="1200" dirty="0"/>
            </a:p>
          </p:txBody>
        </p:sp>
      </p:grpSp>
      <p:sp>
        <p:nvSpPr>
          <p:cNvPr id="4" name="Straight Connector 5"/>
          <p:cNvSpPr/>
          <p:nvPr/>
        </p:nvSpPr>
        <p:spPr>
          <a:xfrm>
            <a:off x="4085434" y="1406495"/>
            <a:ext cx="4159314" cy="41593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525223" y="584561"/>
                </a:moveTo>
                <a:arcTo wR="2079657" hR="2079657" stAng="18842104" swAng="1283949"/>
              </a:path>
            </a:pathLst>
          </a:custGeom>
          <a:noFill/>
          <a:ln w="38100">
            <a:tailEnd type="arrow"/>
          </a:ln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Group 5"/>
          <p:cNvGrpSpPr/>
          <p:nvPr/>
        </p:nvGrpSpPr>
        <p:grpSpPr>
          <a:xfrm>
            <a:off x="6855742" y="2799556"/>
            <a:ext cx="2831183" cy="1258887"/>
            <a:chOff x="4823742" y="2079889"/>
            <a:chExt cx="2663709" cy="1258887"/>
          </a:xfrm>
        </p:grpSpPr>
        <p:sp>
          <p:nvSpPr>
            <p:cNvPr id="13" name="Rounded Rectangle 12"/>
            <p:cNvSpPr/>
            <p:nvPr/>
          </p:nvSpPr>
          <p:spPr>
            <a:xfrm>
              <a:off x="4823742" y="2079889"/>
              <a:ext cx="2663709" cy="125888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7"/>
            <p:cNvSpPr/>
            <p:nvPr/>
          </p:nvSpPr>
          <p:spPr>
            <a:xfrm>
              <a:off x="4885196" y="2141343"/>
              <a:ext cx="2540801" cy="1135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kern="1200" dirty="0" smtClean="0"/>
                <a:t>Self-Knowledge</a:t>
              </a:r>
              <a:endParaRPr lang="en-ZA" sz="2800" kern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60175" y="4879213"/>
            <a:ext cx="2912213" cy="1258887"/>
            <a:chOff x="2728175" y="4159546"/>
            <a:chExt cx="2695529" cy="1258887"/>
          </a:xfrm>
        </p:grpSpPr>
        <p:sp>
          <p:nvSpPr>
            <p:cNvPr id="11" name="Rounded Rectangle 10"/>
            <p:cNvSpPr/>
            <p:nvPr/>
          </p:nvSpPr>
          <p:spPr>
            <a:xfrm>
              <a:off x="2728175" y="4159546"/>
              <a:ext cx="2695529" cy="125888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9"/>
            <p:cNvSpPr/>
            <p:nvPr/>
          </p:nvSpPr>
          <p:spPr>
            <a:xfrm>
              <a:off x="2789629" y="4221000"/>
              <a:ext cx="2572621" cy="1135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kern="1200" dirty="0" smtClean="0"/>
                <a:t>Self-Acceptance</a:t>
              </a:r>
              <a:endParaRPr lang="en-ZA" sz="2800" kern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672548" y="2799556"/>
            <a:ext cx="2711469" cy="1258887"/>
            <a:chOff x="640548" y="2079889"/>
            <a:chExt cx="2711469" cy="1258887"/>
          </a:xfrm>
        </p:grpSpPr>
        <p:sp>
          <p:nvSpPr>
            <p:cNvPr id="9" name="Rounded Rectangle 8"/>
            <p:cNvSpPr/>
            <p:nvPr/>
          </p:nvSpPr>
          <p:spPr>
            <a:xfrm>
              <a:off x="640548" y="2079889"/>
              <a:ext cx="2711469" cy="125888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11"/>
            <p:cNvSpPr/>
            <p:nvPr/>
          </p:nvSpPr>
          <p:spPr>
            <a:xfrm>
              <a:off x="702002" y="2141343"/>
              <a:ext cx="2588561" cy="1135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kern="1200" dirty="0" smtClean="0"/>
                <a:t>Self-Confidence</a:t>
              </a:r>
              <a:endParaRPr lang="en-ZA" sz="2800" kern="1200" dirty="0"/>
            </a:p>
          </p:txBody>
        </p:sp>
      </p:grpSp>
      <p:sp>
        <p:nvSpPr>
          <p:cNvPr id="17" name="Straight Connector 3"/>
          <p:cNvSpPr/>
          <p:nvPr/>
        </p:nvSpPr>
        <p:spPr>
          <a:xfrm>
            <a:off x="3959191" y="1406495"/>
            <a:ext cx="4159314" cy="41593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88240" y="1215065"/>
                </a:moveTo>
                <a:arcTo wR="2079657" hR="2079657" stAng="12273947" swAng="1283949"/>
              </a:path>
            </a:pathLst>
          </a:custGeom>
          <a:noFill/>
          <a:ln w="38100">
            <a:tailEnd type="arrow"/>
          </a:ln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Straight Connector 3"/>
          <p:cNvSpPr/>
          <p:nvPr/>
        </p:nvSpPr>
        <p:spPr>
          <a:xfrm>
            <a:off x="4168743" y="1401727"/>
            <a:ext cx="4159314" cy="41593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980516" y="2923283"/>
                </a:moveTo>
                <a:arcTo wR="2079657" hR="2079657" stAng="1435937" swAng="1161420"/>
              </a:path>
            </a:pathLst>
          </a:custGeom>
          <a:noFill/>
          <a:ln w="38100">
            <a:tailEnd type="arrow"/>
          </a:ln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Straight Connector 4"/>
          <p:cNvSpPr/>
          <p:nvPr/>
        </p:nvSpPr>
        <p:spPr>
          <a:xfrm>
            <a:off x="4125879" y="1344575"/>
            <a:ext cx="4159314" cy="41593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65872" y="3505641"/>
                </a:moveTo>
                <a:arcTo wR="2079657" hR="2079657" stAng="8202643" swAng="1161420"/>
              </a:path>
            </a:pathLst>
          </a:custGeom>
          <a:noFill/>
          <a:ln w="38100">
            <a:tailEnd type="arrow"/>
          </a:ln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2303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6130</TotalTime>
  <Words>639</Words>
  <Application>Microsoft Office PowerPoint</Application>
  <PresentationFormat>Widescreen</PresentationFormat>
  <Paragraphs>149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Courier New</vt:lpstr>
      <vt:lpstr>Wingdings 3</vt:lpstr>
      <vt:lpstr>Ion</vt:lpstr>
      <vt:lpstr>Identity </vt:lpstr>
      <vt:lpstr>Definition of coaching</vt:lpstr>
      <vt:lpstr>PowerPoint Presentation</vt:lpstr>
      <vt:lpstr>Identity</vt:lpstr>
      <vt:lpstr>Identity </vt:lpstr>
      <vt:lpstr>Identity </vt:lpstr>
      <vt:lpstr>PowerPoint Presentation</vt:lpstr>
      <vt:lpstr>PowerPoint Presentation</vt:lpstr>
      <vt:lpstr>Identity </vt:lpstr>
      <vt:lpstr>Identity </vt:lpstr>
      <vt:lpstr>Identity - Universal </vt:lpstr>
      <vt:lpstr>Identity - Paradigmatic </vt:lpstr>
      <vt:lpstr>Identity </vt:lpstr>
      <vt:lpstr>Identity </vt:lpstr>
      <vt:lpstr>Identity </vt:lpstr>
      <vt:lpstr>The Process Of Learning</vt:lpstr>
      <vt:lpstr>The Process Of Knowledge</vt:lpstr>
      <vt:lpstr>Levels Of Knowledge</vt:lpstr>
      <vt:lpstr>Identity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</dc:title>
  <dc:creator>Nico Liebenberg</dc:creator>
  <cp:lastModifiedBy>Nico Liebenberg</cp:lastModifiedBy>
  <cp:revision>86</cp:revision>
  <dcterms:created xsi:type="dcterms:W3CDTF">2015-12-06T09:16:14Z</dcterms:created>
  <dcterms:modified xsi:type="dcterms:W3CDTF">2016-04-26T11:08:39Z</dcterms:modified>
</cp:coreProperties>
</file>