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73" r:id="rId3"/>
    <p:sldId id="279" r:id="rId4"/>
    <p:sldId id="261" r:id="rId5"/>
    <p:sldId id="281" r:id="rId6"/>
    <p:sldId id="291" r:id="rId7"/>
    <p:sldId id="283" r:id="rId8"/>
    <p:sldId id="263" r:id="rId9"/>
    <p:sldId id="284" r:id="rId10"/>
    <p:sldId id="285" r:id="rId11"/>
    <p:sldId id="265" r:id="rId12"/>
    <p:sldId id="266" r:id="rId13"/>
    <p:sldId id="267" r:id="rId14"/>
    <p:sldId id="286" r:id="rId15"/>
    <p:sldId id="287" r:id="rId16"/>
    <p:sldId id="288" r:id="rId17"/>
    <p:sldId id="289" r:id="rId18"/>
    <p:sldId id="29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89AB0"/>
    <a:srgbClr val="5589A1"/>
    <a:srgbClr val="487488"/>
    <a:srgbClr val="3D6273"/>
    <a:srgbClr val="2C4652"/>
    <a:srgbClr val="1928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8" d="100"/>
          <a:sy n="88" d="100"/>
        </p:scale>
        <p:origin x="42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BD130A-AC27-486E-8F1D-AD2A90D575C2}" type="datetimeFigureOut">
              <a:rPr lang="en-ZA" smtClean="0"/>
              <a:t>2018/03/14</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2F8E17-CF41-4628-9DEB-E216FE68A330}" type="slidenum">
              <a:rPr lang="en-ZA" smtClean="0"/>
              <a:t>‹#›</a:t>
            </a:fld>
            <a:endParaRPr lang="en-ZA"/>
          </a:p>
        </p:txBody>
      </p:sp>
    </p:spTree>
    <p:extLst>
      <p:ext uri="{BB962C8B-B14F-4D97-AF65-F5344CB8AC3E}">
        <p14:creationId xmlns:p14="http://schemas.microsoft.com/office/powerpoint/2010/main" val="3843912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txBox="1">
            <a:spLocks noGrp="1" noRot="1" noChangeAspect="1"/>
          </p:cNvSpPr>
          <p:nvPr>
            <p:ph type="sldImg"/>
          </p:nvPr>
        </p:nvSpPr>
        <p:spPr>
          <a:xfrm>
            <a:off x="381000" y="685800"/>
            <a:ext cx="6096000" cy="3429000"/>
          </a:xfrm>
          <a:prstGeom prst="rect">
            <a:avLst/>
          </a:prstGeom>
        </p:spPr>
        <p:txBody>
          <a:bodyPr/>
          <a:lstStyle>
            <a:lvl1pPr lvl="0">
              <a:defRPr/>
            </a:lvl1pPr>
          </a:lstStyle>
          <a:p>
            <a:endParaRPr/>
          </a:p>
        </p:txBody>
      </p:sp>
      <p:sp>
        <p:nvSpPr>
          <p:cNvPr id="3" name="Notes Placeholder 2"/>
          <p:cNvSpPr txBox="1">
            <a:spLocks noGrp="1"/>
          </p:cNvSpPr>
          <p:nvPr>
            <p:ph type="body" idx="1"/>
          </p:nvPr>
        </p:nvSpPr>
        <p:spPr>
          <a:prstGeom prst="rect">
            <a:avLst/>
          </a:prstGeom>
        </p:spPr>
        <p:txBody>
          <a:bodyPr/>
          <a:lstStyle>
            <a:lvl1pPr lvl="0">
              <a:defRPr/>
            </a:lvl1pPr>
          </a:lstStyle>
          <a:p>
            <a:endParaRPr/>
          </a:p>
        </p:txBody>
      </p:sp>
      <p:sp>
        <p:nvSpPr>
          <p:cNvPr id="4" name="Slide Number Placeholder 3"/>
          <p:cNvSpPr txBox="1">
            <a:spLocks noGrp="1"/>
          </p:cNvSpPr>
          <p:nvPr>
            <p:ph type="sldNum" sz="quarter" idx="10"/>
          </p:nvPr>
        </p:nvSpPr>
        <p:spPr>
          <a:prstGeom prst="rect">
            <a:avLst/>
          </a:prstGeom>
        </p:spPr>
        <p:txBody>
          <a:bodyPr/>
          <a:lstStyle>
            <a:lvl1pPr lvl="0">
              <a:defRPr/>
            </a:lvl1pPr>
          </a:lstStyle>
          <a:p>
            <a:fld id="{8B38DBA3-52F9-4AF4-A6A4-FA4D7DB2F99C}" type="slidenum">
              <a:t>2</a:t>
            </a:fld>
            <a:endParaRPr/>
          </a:p>
        </p:txBody>
      </p:sp>
    </p:spTree>
    <p:extLst>
      <p:ext uri="{BB962C8B-B14F-4D97-AF65-F5344CB8AC3E}">
        <p14:creationId xmlns:p14="http://schemas.microsoft.com/office/powerpoint/2010/main" val="1256515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txBox="1">
            <a:spLocks noGrp="1" noRot="1" noChangeAspect="1"/>
          </p:cNvSpPr>
          <p:nvPr>
            <p:ph type="sldImg"/>
          </p:nvPr>
        </p:nvSpPr>
        <p:spPr>
          <a:prstGeom prst="rect">
            <a:avLst/>
          </a:prstGeom>
        </p:spPr>
        <p:txBody>
          <a:bodyPr/>
          <a:lstStyle>
            <a:lvl1pPr lvl="0">
              <a:defRPr/>
            </a:lvl1pPr>
          </a:lstStyle>
          <a:p>
            <a:endParaRPr/>
          </a:p>
        </p:txBody>
      </p:sp>
      <p:sp>
        <p:nvSpPr>
          <p:cNvPr id="3" name="Notes Placeholder 2"/>
          <p:cNvSpPr txBox="1">
            <a:spLocks noGrp="1"/>
          </p:cNvSpPr>
          <p:nvPr>
            <p:ph type="body" idx="1"/>
          </p:nvPr>
        </p:nvSpPr>
        <p:spPr>
          <a:prstGeom prst="rect">
            <a:avLst/>
          </a:prstGeom>
        </p:spPr>
        <p:txBody>
          <a:bodyPr/>
          <a:lstStyle>
            <a:lvl1pPr lvl="0">
              <a:defRPr/>
            </a:lvl1pPr>
          </a:lstStyle>
          <a:p>
            <a:endParaRPr/>
          </a:p>
        </p:txBody>
      </p:sp>
      <p:sp>
        <p:nvSpPr>
          <p:cNvPr id="4" name="Slide Number Placeholder 3"/>
          <p:cNvSpPr txBox="1">
            <a:spLocks noGrp="1"/>
          </p:cNvSpPr>
          <p:nvPr>
            <p:ph type="sldNum" sz="quarter" idx="10"/>
          </p:nvPr>
        </p:nvSpPr>
        <p:spPr>
          <a:prstGeom prst="rect">
            <a:avLst/>
          </a:prstGeom>
        </p:spPr>
        <p:txBody>
          <a:bodyPr/>
          <a:lstStyle>
            <a:lvl1pPr lvl="0">
              <a:defRPr/>
            </a:lvl1pPr>
          </a:lstStyle>
          <a:p>
            <a:fld id="{8B38DBA3-52F9-4AF4-A6A4-FA4D7DB2F99C}" type="slidenum">
              <a:t>3</a:t>
            </a:fld>
            <a:endParaRPr/>
          </a:p>
        </p:txBody>
      </p:sp>
    </p:spTree>
    <p:extLst>
      <p:ext uri="{BB962C8B-B14F-4D97-AF65-F5344CB8AC3E}">
        <p14:creationId xmlns:p14="http://schemas.microsoft.com/office/powerpoint/2010/main" val="3820910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txBox="1">
            <a:spLocks noGrp="1" noRot="1" noChangeAspect="1"/>
          </p:cNvSpPr>
          <p:nvPr>
            <p:ph type="sldImg"/>
          </p:nvPr>
        </p:nvSpPr>
        <p:spPr>
          <a:prstGeom prst="rect">
            <a:avLst/>
          </a:prstGeom>
        </p:spPr>
        <p:txBody>
          <a:bodyPr/>
          <a:lstStyle>
            <a:lvl1pPr lvl="0">
              <a:defRPr/>
            </a:lvl1pPr>
          </a:lstStyle>
          <a:p>
            <a:endParaRPr/>
          </a:p>
        </p:txBody>
      </p:sp>
      <p:sp>
        <p:nvSpPr>
          <p:cNvPr id="3" name="Notes Placeholder 2"/>
          <p:cNvSpPr txBox="1">
            <a:spLocks noGrp="1"/>
          </p:cNvSpPr>
          <p:nvPr>
            <p:ph type="body" idx="1"/>
          </p:nvPr>
        </p:nvSpPr>
        <p:spPr>
          <a:prstGeom prst="rect">
            <a:avLst/>
          </a:prstGeom>
        </p:spPr>
        <p:txBody>
          <a:bodyPr/>
          <a:lstStyle>
            <a:lvl1pPr lvl="0">
              <a:defRPr/>
            </a:lvl1pPr>
          </a:lstStyle>
          <a:p>
            <a:endParaRPr/>
          </a:p>
        </p:txBody>
      </p:sp>
      <p:sp>
        <p:nvSpPr>
          <p:cNvPr id="4" name="Slide Number Placeholder 3"/>
          <p:cNvSpPr txBox="1">
            <a:spLocks noGrp="1"/>
          </p:cNvSpPr>
          <p:nvPr>
            <p:ph type="sldNum" sz="quarter" idx="10"/>
          </p:nvPr>
        </p:nvSpPr>
        <p:spPr>
          <a:prstGeom prst="rect">
            <a:avLst/>
          </a:prstGeom>
        </p:spPr>
        <p:txBody>
          <a:bodyPr/>
          <a:lstStyle>
            <a:lvl1pPr lvl="0">
              <a:defRPr/>
            </a:lvl1pPr>
          </a:lstStyle>
          <a:p>
            <a:fld id="{8B38DBA3-52F9-4AF4-A6A4-FA4D7DB2F99C}" type="slidenum">
              <a:t>4</a:t>
            </a:fld>
            <a:endParaRPr/>
          </a:p>
        </p:txBody>
      </p:sp>
    </p:spTree>
    <p:extLst>
      <p:ext uri="{BB962C8B-B14F-4D97-AF65-F5344CB8AC3E}">
        <p14:creationId xmlns:p14="http://schemas.microsoft.com/office/powerpoint/2010/main" val="3363299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txBox="1">
            <a:spLocks noGrp="1" noRot="1" noChangeAspect="1"/>
          </p:cNvSpPr>
          <p:nvPr>
            <p:ph type="sldImg"/>
          </p:nvPr>
        </p:nvSpPr>
        <p:spPr>
          <a:prstGeom prst="rect">
            <a:avLst/>
          </a:prstGeom>
        </p:spPr>
        <p:txBody>
          <a:bodyPr/>
          <a:lstStyle>
            <a:lvl1pPr lvl="0">
              <a:defRPr/>
            </a:lvl1pPr>
          </a:lstStyle>
          <a:p>
            <a:endParaRPr/>
          </a:p>
        </p:txBody>
      </p:sp>
      <p:sp>
        <p:nvSpPr>
          <p:cNvPr id="3" name="Notes Placeholder 2"/>
          <p:cNvSpPr txBox="1">
            <a:spLocks noGrp="1"/>
          </p:cNvSpPr>
          <p:nvPr>
            <p:ph type="body" idx="1"/>
          </p:nvPr>
        </p:nvSpPr>
        <p:spPr>
          <a:prstGeom prst="rect">
            <a:avLst/>
          </a:prstGeom>
        </p:spPr>
        <p:txBody>
          <a:bodyPr/>
          <a:lstStyle>
            <a:lvl1pPr lvl="0">
              <a:defRPr/>
            </a:lvl1pPr>
          </a:lstStyle>
          <a:p>
            <a:endParaRPr/>
          </a:p>
        </p:txBody>
      </p:sp>
      <p:sp>
        <p:nvSpPr>
          <p:cNvPr id="4" name="Slide Number Placeholder 3"/>
          <p:cNvSpPr txBox="1">
            <a:spLocks noGrp="1"/>
          </p:cNvSpPr>
          <p:nvPr>
            <p:ph type="sldNum" sz="quarter" idx="10"/>
          </p:nvPr>
        </p:nvSpPr>
        <p:spPr>
          <a:prstGeom prst="rect">
            <a:avLst/>
          </a:prstGeom>
        </p:spPr>
        <p:txBody>
          <a:bodyPr/>
          <a:lstStyle>
            <a:lvl1pPr lvl="0">
              <a:defRPr/>
            </a:lvl1pPr>
          </a:lstStyle>
          <a:p>
            <a:fld id="{8B38DBA3-52F9-4AF4-A6A4-FA4D7DB2F99C}" type="slidenum">
              <a:t>8</a:t>
            </a:fld>
            <a:endParaRPr/>
          </a:p>
        </p:txBody>
      </p:sp>
    </p:spTree>
    <p:extLst>
      <p:ext uri="{BB962C8B-B14F-4D97-AF65-F5344CB8AC3E}">
        <p14:creationId xmlns:p14="http://schemas.microsoft.com/office/powerpoint/2010/main" val="3931231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txBox="1">
            <a:spLocks noGrp="1" noRot="1" noChangeAspect="1"/>
          </p:cNvSpPr>
          <p:nvPr>
            <p:ph type="sldImg"/>
          </p:nvPr>
        </p:nvSpPr>
        <p:spPr>
          <a:prstGeom prst="rect">
            <a:avLst/>
          </a:prstGeom>
        </p:spPr>
        <p:txBody>
          <a:bodyPr/>
          <a:lstStyle>
            <a:lvl1pPr lvl="0">
              <a:defRPr/>
            </a:lvl1pPr>
          </a:lstStyle>
          <a:p>
            <a:endParaRPr/>
          </a:p>
        </p:txBody>
      </p:sp>
      <p:sp>
        <p:nvSpPr>
          <p:cNvPr id="3" name="Notes Placeholder 2"/>
          <p:cNvSpPr txBox="1">
            <a:spLocks noGrp="1"/>
          </p:cNvSpPr>
          <p:nvPr>
            <p:ph type="body" idx="1"/>
          </p:nvPr>
        </p:nvSpPr>
        <p:spPr>
          <a:prstGeom prst="rect">
            <a:avLst/>
          </a:prstGeom>
        </p:spPr>
        <p:txBody>
          <a:bodyPr/>
          <a:lstStyle>
            <a:lvl1pPr lvl="0">
              <a:defRPr/>
            </a:lvl1pPr>
          </a:lstStyle>
          <a:p>
            <a:endParaRPr/>
          </a:p>
        </p:txBody>
      </p:sp>
      <p:sp>
        <p:nvSpPr>
          <p:cNvPr id="4" name="Slide Number Placeholder 3"/>
          <p:cNvSpPr txBox="1">
            <a:spLocks noGrp="1"/>
          </p:cNvSpPr>
          <p:nvPr>
            <p:ph type="sldNum" sz="quarter" idx="10"/>
          </p:nvPr>
        </p:nvSpPr>
        <p:spPr>
          <a:prstGeom prst="rect">
            <a:avLst/>
          </a:prstGeom>
        </p:spPr>
        <p:txBody>
          <a:bodyPr/>
          <a:lstStyle>
            <a:lvl1pPr lvl="0">
              <a:defRPr/>
            </a:lvl1pPr>
          </a:lstStyle>
          <a:p>
            <a:fld id="{8B38DBA3-52F9-4AF4-A6A4-FA4D7DB2F99C}" type="slidenum">
              <a:t>9</a:t>
            </a:fld>
            <a:endParaRPr/>
          </a:p>
        </p:txBody>
      </p:sp>
    </p:spTree>
    <p:extLst>
      <p:ext uri="{BB962C8B-B14F-4D97-AF65-F5344CB8AC3E}">
        <p14:creationId xmlns:p14="http://schemas.microsoft.com/office/powerpoint/2010/main" val="2476591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txBox="1">
            <a:spLocks noGrp="1" noRot="1" noChangeAspect="1"/>
          </p:cNvSpPr>
          <p:nvPr>
            <p:ph type="sldImg"/>
          </p:nvPr>
        </p:nvSpPr>
        <p:spPr>
          <a:prstGeom prst="rect">
            <a:avLst/>
          </a:prstGeom>
        </p:spPr>
        <p:txBody>
          <a:bodyPr/>
          <a:lstStyle>
            <a:lvl1pPr lvl="0">
              <a:defRPr/>
            </a:lvl1pPr>
          </a:lstStyle>
          <a:p>
            <a:endParaRPr/>
          </a:p>
        </p:txBody>
      </p:sp>
      <p:sp>
        <p:nvSpPr>
          <p:cNvPr id="3" name="Notes Placeholder 2"/>
          <p:cNvSpPr txBox="1">
            <a:spLocks noGrp="1"/>
          </p:cNvSpPr>
          <p:nvPr>
            <p:ph type="body" idx="1"/>
          </p:nvPr>
        </p:nvSpPr>
        <p:spPr>
          <a:prstGeom prst="rect">
            <a:avLst/>
          </a:prstGeom>
        </p:spPr>
        <p:txBody>
          <a:bodyPr/>
          <a:lstStyle>
            <a:lvl1pPr lvl="0">
              <a:defRPr/>
            </a:lvl1pPr>
          </a:lstStyle>
          <a:p>
            <a:endParaRPr/>
          </a:p>
        </p:txBody>
      </p:sp>
      <p:sp>
        <p:nvSpPr>
          <p:cNvPr id="4" name="Slide Number Placeholder 3"/>
          <p:cNvSpPr txBox="1">
            <a:spLocks noGrp="1"/>
          </p:cNvSpPr>
          <p:nvPr>
            <p:ph type="sldNum" sz="quarter" idx="10"/>
          </p:nvPr>
        </p:nvSpPr>
        <p:spPr>
          <a:prstGeom prst="rect">
            <a:avLst/>
          </a:prstGeom>
        </p:spPr>
        <p:txBody>
          <a:bodyPr/>
          <a:lstStyle>
            <a:lvl1pPr lvl="0">
              <a:defRPr/>
            </a:lvl1pPr>
          </a:lstStyle>
          <a:p>
            <a:fld id="{8B38DBA3-52F9-4AF4-A6A4-FA4D7DB2F99C}" type="slidenum">
              <a:t>10</a:t>
            </a:fld>
            <a:endParaRPr/>
          </a:p>
        </p:txBody>
      </p:sp>
    </p:spTree>
    <p:extLst>
      <p:ext uri="{BB962C8B-B14F-4D97-AF65-F5344CB8AC3E}">
        <p14:creationId xmlns:p14="http://schemas.microsoft.com/office/powerpoint/2010/main" val="1246839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txBox="1">
            <a:spLocks noGrp="1" noRot="1" noChangeAspect="1"/>
          </p:cNvSpPr>
          <p:nvPr>
            <p:ph type="sldImg"/>
          </p:nvPr>
        </p:nvSpPr>
        <p:spPr>
          <a:prstGeom prst="rect">
            <a:avLst/>
          </a:prstGeom>
        </p:spPr>
        <p:txBody>
          <a:bodyPr/>
          <a:lstStyle>
            <a:lvl1pPr lvl="0">
              <a:defRPr/>
            </a:lvl1pPr>
          </a:lstStyle>
          <a:p>
            <a:endParaRPr/>
          </a:p>
        </p:txBody>
      </p:sp>
      <p:sp>
        <p:nvSpPr>
          <p:cNvPr id="3" name="Notes Placeholder 2"/>
          <p:cNvSpPr txBox="1">
            <a:spLocks noGrp="1"/>
          </p:cNvSpPr>
          <p:nvPr>
            <p:ph type="body" idx="1"/>
          </p:nvPr>
        </p:nvSpPr>
        <p:spPr>
          <a:prstGeom prst="rect">
            <a:avLst/>
          </a:prstGeom>
        </p:spPr>
        <p:txBody>
          <a:bodyPr/>
          <a:lstStyle>
            <a:lvl1pPr lvl="0">
              <a:defRPr/>
            </a:lvl1pPr>
          </a:lstStyle>
          <a:p>
            <a:endParaRPr/>
          </a:p>
        </p:txBody>
      </p:sp>
      <p:sp>
        <p:nvSpPr>
          <p:cNvPr id="4" name="Slide Number Placeholder 3"/>
          <p:cNvSpPr txBox="1">
            <a:spLocks noGrp="1"/>
          </p:cNvSpPr>
          <p:nvPr>
            <p:ph type="sldNum" sz="quarter" idx="10"/>
          </p:nvPr>
        </p:nvSpPr>
        <p:spPr>
          <a:prstGeom prst="rect">
            <a:avLst/>
          </a:prstGeom>
        </p:spPr>
        <p:txBody>
          <a:bodyPr/>
          <a:lstStyle>
            <a:lvl1pPr lvl="0">
              <a:defRPr/>
            </a:lvl1pPr>
          </a:lstStyle>
          <a:p>
            <a:fld id="{8B38DBA3-52F9-4AF4-A6A4-FA4D7DB2F99C}" type="slidenum">
              <a:t>11</a:t>
            </a:fld>
            <a:endParaRPr/>
          </a:p>
        </p:txBody>
      </p:sp>
    </p:spTree>
    <p:extLst>
      <p:ext uri="{BB962C8B-B14F-4D97-AF65-F5344CB8AC3E}">
        <p14:creationId xmlns:p14="http://schemas.microsoft.com/office/powerpoint/2010/main" val="3994864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txBox="1">
            <a:spLocks noGrp="1" noRot="1" noChangeAspect="1"/>
          </p:cNvSpPr>
          <p:nvPr>
            <p:ph type="sldImg"/>
          </p:nvPr>
        </p:nvSpPr>
        <p:spPr>
          <a:prstGeom prst="rect">
            <a:avLst/>
          </a:prstGeom>
        </p:spPr>
        <p:txBody>
          <a:bodyPr/>
          <a:lstStyle>
            <a:lvl1pPr lvl="0">
              <a:defRPr/>
            </a:lvl1pPr>
          </a:lstStyle>
          <a:p>
            <a:endParaRPr/>
          </a:p>
        </p:txBody>
      </p:sp>
      <p:sp>
        <p:nvSpPr>
          <p:cNvPr id="3" name="Notes Placeholder 2"/>
          <p:cNvSpPr txBox="1">
            <a:spLocks noGrp="1"/>
          </p:cNvSpPr>
          <p:nvPr>
            <p:ph type="body" idx="1"/>
          </p:nvPr>
        </p:nvSpPr>
        <p:spPr>
          <a:prstGeom prst="rect">
            <a:avLst/>
          </a:prstGeom>
        </p:spPr>
        <p:txBody>
          <a:bodyPr/>
          <a:lstStyle>
            <a:lvl1pPr lvl="0">
              <a:defRPr/>
            </a:lvl1pPr>
          </a:lstStyle>
          <a:p>
            <a:endParaRPr/>
          </a:p>
        </p:txBody>
      </p:sp>
      <p:sp>
        <p:nvSpPr>
          <p:cNvPr id="4" name="Slide Number Placeholder 3"/>
          <p:cNvSpPr txBox="1">
            <a:spLocks noGrp="1"/>
          </p:cNvSpPr>
          <p:nvPr>
            <p:ph type="sldNum" sz="quarter" idx="10"/>
          </p:nvPr>
        </p:nvSpPr>
        <p:spPr>
          <a:prstGeom prst="rect">
            <a:avLst/>
          </a:prstGeom>
        </p:spPr>
        <p:txBody>
          <a:bodyPr/>
          <a:lstStyle>
            <a:lvl1pPr lvl="0">
              <a:defRPr/>
            </a:lvl1pPr>
          </a:lstStyle>
          <a:p>
            <a:fld id="{8B38DBA3-52F9-4AF4-A6A4-FA4D7DB2F99C}" type="slidenum">
              <a:t>12</a:t>
            </a:fld>
            <a:endParaRPr/>
          </a:p>
        </p:txBody>
      </p:sp>
    </p:spTree>
    <p:extLst>
      <p:ext uri="{BB962C8B-B14F-4D97-AF65-F5344CB8AC3E}">
        <p14:creationId xmlns:p14="http://schemas.microsoft.com/office/powerpoint/2010/main" val="3546899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txBox="1">
            <a:spLocks noGrp="1" noRot="1" noChangeAspect="1"/>
          </p:cNvSpPr>
          <p:nvPr>
            <p:ph type="sldImg"/>
          </p:nvPr>
        </p:nvSpPr>
        <p:spPr>
          <a:prstGeom prst="rect">
            <a:avLst/>
          </a:prstGeom>
        </p:spPr>
        <p:txBody>
          <a:bodyPr/>
          <a:lstStyle>
            <a:lvl1pPr lvl="0">
              <a:defRPr/>
            </a:lvl1pPr>
          </a:lstStyle>
          <a:p>
            <a:endParaRPr/>
          </a:p>
        </p:txBody>
      </p:sp>
      <p:sp>
        <p:nvSpPr>
          <p:cNvPr id="3" name="Notes Placeholder 2"/>
          <p:cNvSpPr txBox="1">
            <a:spLocks noGrp="1"/>
          </p:cNvSpPr>
          <p:nvPr>
            <p:ph type="body" idx="1"/>
          </p:nvPr>
        </p:nvSpPr>
        <p:spPr>
          <a:prstGeom prst="rect">
            <a:avLst/>
          </a:prstGeom>
        </p:spPr>
        <p:txBody>
          <a:bodyPr/>
          <a:lstStyle>
            <a:lvl1pPr lvl="0">
              <a:defRPr/>
            </a:lvl1pPr>
          </a:lstStyle>
          <a:p>
            <a:endParaRPr/>
          </a:p>
        </p:txBody>
      </p:sp>
      <p:sp>
        <p:nvSpPr>
          <p:cNvPr id="4" name="Slide Number Placeholder 3"/>
          <p:cNvSpPr txBox="1">
            <a:spLocks noGrp="1"/>
          </p:cNvSpPr>
          <p:nvPr>
            <p:ph type="sldNum" sz="quarter" idx="10"/>
          </p:nvPr>
        </p:nvSpPr>
        <p:spPr>
          <a:prstGeom prst="rect">
            <a:avLst/>
          </a:prstGeom>
        </p:spPr>
        <p:txBody>
          <a:bodyPr/>
          <a:lstStyle>
            <a:lvl1pPr lvl="0">
              <a:defRPr/>
            </a:lvl1pPr>
          </a:lstStyle>
          <a:p>
            <a:fld id="{8B38DBA3-52F9-4AF4-A6A4-FA4D7DB2F99C}" type="slidenum">
              <a:t>13</a:t>
            </a:fld>
            <a:endParaRPr/>
          </a:p>
        </p:txBody>
      </p:sp>
    </p:spTree>
    <p:extLst>
      <p:ext uri="{BB962C8B-B14F-4D97-AF65-F5344CB8AC3E}">
        <p14:creationId xmlns:p14="http://schemas.microsoft.com/office/powerpoint/2010/main" val="88846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3D0A3E-A534-4393-B696-F6F3F7A16A52}" type="datetimeFigureOut">
              <a:rPr lang="en-ZA" smtClean="0"/>
              <a:t>2018/03/14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4207979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F3D0A3E-A534-4393-B696-F6F3F7A16A52}" type="datetimeFigureOut">
              <a:rPr lang="en-ZA" smtClean="0"/>
              <a:t>2018/03/14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1719105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3D0A3E-A534-4393-B696-F6F3F7A16A52}" type="datetimeFigureOut">
              <a:rPr lang="en-ZA" smtClean="0"/>
              <a:t>2018/03/14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3014043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3D0A3E-A534-4393-B696-F6F3F7A16A52}" type="datetimeFigureOut">
              <a:rPr lang="en-ZA" smtClean="0"/>
              <a:t>2018/03/14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533738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3D0A3E-A534-4393-B696-F6F3F7A16A52}" type="datetimeFigureOut">
              <a:rPr lang="en-ZA" smtClean="0"/>
              <a:t>2018/03/14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2862510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F3D0A3E-A534-4393-B696-F6F3F7A16A52}" type="datetimeFigureOut">
              <a:rPr lang="en-ZA" smtClean="0"/>
              <a:t>2018/03/14</a:t>
            </a:fld>
            <a:endParaRPr lang="en-ZA"/>
          </a:p>
        </p:txBody>
      </p:sp>
      <p:sp>
        <p:nvSpPr>
          <p:cNvPr id="5" name="Footer Placeholder 3"/>
          <p:cNvSpPr>
            <a:spLocks noGrp="1"/>
          </p:cNvSpPr>
          <p:nvPr>
            <p:ph type="ftr" sz="quarter" idx="11"/>
          </p:nvPr>
        </p:nvSpPr>
        <p:spPr/>
        <p:txBody>
          <a:bodyPr/>
          <a:lstStyle/>
          <a:p>
            <a:endParaRPr lang="en-ZA"/>
          </a:p>
        </p:txBody>
      </p:sp>
      <p:sp>
        <p:nvSpPr>
          <p:cNvPr id="6" name="Slide Number Placeholder 4"/>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3630394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F3D0A3E-A534-4393-B696-F6F3F7A16A52}" type="datetimeFigureOut">
              <a:rPr lang="en-ZA" smtClean="0"/>
              <a:t>2018/03/14</a:t>
            </a:fld>
            <a:endParaRPr lang="en-ZA"/>
          </a:p>
        </p:txBody>
      </p:sp>
      <p:sp>
        <p:nvSpPr>
          <p:cNvPr id="5" name="Footer Placeholder 2"/>
          <p:cNvSpPr>
            <a:spLocks noGrp="1"/>
          </p:cNvSpPr>
          <p:nvPr>
            <p:ph type="ftr" sz="quarter" idx="11"/>
          </p:nvPr>
        </p:nvSpPr>
        <p:spPr/>
        <p:txBody>
          <a:bodyPr/>
          <a:lstStyle/>
          <a:p>
            <a:endParaRPr lang="en-ZA"/>
          </a:p>
        </p:txBody>
      </p:sp>
      <p:sp>
        <p:nvSpPr>
          <p:cNvPr id="6" name="Slide Number Placeholder 3"/>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670709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F3D0A3E-A534-4393-B696-F6F3F7A16A52}" type="datetimeFigureOut">
              <a:rPr lang="en-ZA" smtClean="0"/>
              <a:t>2018/03/14</a:t>
            </a:fld>
            <a:endParaRPr lang="en-ZA"/>
          </a:p>
        </p:txBody>
      </p:sp>
      <p:sp>
        <p:nvSpPr>
          <p:cNvPr id="5" name="Footer Placeholder 5"/>
          <p:cNvSpPr>
            <a:spLocks noGrp="1"/>
          </p:cNvSpPr>
          <p:nvPr>
            <p:ph type="ftr" sz="quarter" idx="11"/>
          </p:nvPr>
        </p:nvSpPr>
        <p:spPr/>
        <p:txBody>
          <a:bodyPr/>
          <a:lstStyle/>
          <a:p>
            <a:endParaRPr lang="en-ZA"/>
          </a:p>
        </p:txBody>
      </p:sp>
      <p:sp>
        <p:nvSpPr>
          <p:cNvPr id="6" name="Slide Number Placeholder 6"/>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1409542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3D0A3E-A534-4393-B696-F6F3F7A16A52}" type="datetimeFigureOut">
              <a:rPr lang="en-ZA" smtClean="0"/>
              <a:t>2018/03/14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3488327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3D0A3E-A534-4393-B696-F6F3F7A16A52}" type="datetimeFigureOut">
              <a:rPr lang="en-ZA" smtClean="0"/>
              <a:t>2018/03/14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3452929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F3D0A3E-A534-4393-B696-F6F3F7A16A52}" type="datetimeFigureOut">
              <a:rPr lang="en-ZA" smtClean="0"/>
              <a:t>2018/03/14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29862885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F3D0A3E-A534-4393-B696-F6F3F7A16A52}" type="datetimeFigureOut">
              <a:rPr lang="en-ZA" smtClean="0"/>
              <a:t>2018/03/14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4574EF1-DAFE-427B-AC97-C5756EF1A428}" type="slidenum">
              <a:rPr lang="en-ZA" smtClean="0"/>
              <a:t>‹#›</a:t>
            </a:fld>
            <a:endParaRPr lang="en-ZA"/>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541801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3D0A3E-A534-4393-B696-F6F3F7A16A52}" type="datetimeFigureOut">
              <a:rPr lang="en-ZA" smtClean="0"/>
              <a:t>2018/03/14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760949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F3D0A3E-A534-4393-B696-F6F3F7A16A52}" type="datetimeFigureOut">
              <a:rPr lang="en-ZA" smtClean="0"/>
              <a:t>2018/03/14</a:t>
            </a:fld>
            <a:endParaRPr lang="en-ZA"/>
          </a:p>
        </p:txBody>
      </p:sp>
      <p:sp>
        <p:nvSpPr>
          <p:cNvPr id="4"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2369905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F3D0A3E-A534-4393-B696-F6F3F7A16A52}" type="datetimeFigureOut">
              <a:rPr lang="en-ZA" smtClean="0"/>
              <a:t>2018/03/14</a:t>
            </a:fld>
            <a:endParaRPr lang="en-ZA"/>
          </a:p>
        </p:txBody>
      </p:sp>
      <p:sp>
        <p:nvSpPr>
          <p:cNvPr id="4"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41653070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3D0A3E-A534-4393-B696-F6F3F7A16A52}" type="datetimeFigureOut">
              <a:rPr lang="en-ZA" smtClean="0"/>
              <a:t>2018/03/14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14397716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3D0A3E-A534-4393-B696-F6F3F7A16A52}" type="datetimeFigureOut">
              <a:rPr lang="en-ZA" smtClean="0"/>
              <a:t>2018/03/14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4574EF1-DAFE-427B-AC97-C5756EF1A428}" type="slidenum">
              <a:rPr lang="en-ZA" smtClean="0"/>
              <a:t>‹#›</a:t>
            </a:fld>
            <a:endParaRPr lang="en-ZA"/>
          </a:p>
        </p:txBody>
      </p:sp>
    </p:spTree>
    <p:extLst>
      <p:ext uri="{BB962C8B-B14F-4D97-AF65-F5344CB8AC3E}">
        <p14:creationId xmlns:p14="http://schemas.microsoft.com/office/powerpoint/2010/main" val="1687765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F3D0A3E-A534-4393-B696-F6F3F7A16A52}" type="datetimeFigureOut">
              <a:rPr lang="en-ZA" smtClean="0"/>
              <a:t>2018/03/14</a:t>
            </a:fld>
            <a:endParaRPr lang="en-Z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ZA"/>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4574EF1-DAFE-427B-AC97-C5756EF1A428}" type="slidenum">
              <a:rPr lang="en-ZA" smtClean="0"/>
              <a:t>‹#›</a:t>
            </a:fld>
            <a:endParaRPr lang="en-ZA"/>
          </a:p>
        </p:txBody>
      </p:sp>
    </p:spTree>
    <p:extLst>
      <p:ext uri="{BB962C8B-B14F-4D97-AF65-F5344CB8AC3E}">
        <p14:creationId xmlns:p14="http://schemas.microsoft.com/office/powerpoint/2010/main" val="209360579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4" y="1447800"/>
            <a:ext cx="8825659" cy="3329581"/>
          </a:xfrm>
        </p:spPr>
        <p:txBody>
          <a:bodyPr/>
          <a:lstStyle/>
          <a:p>
            <a:r>
              <a:rPr lang="en-ZA" sz="5400" dirty="0"/>
              <a:t>Being Present</a:t>
            </a:r>
          </a:p>
        </p:txBody>
      </p:sp>
      <p:sp>
        <p:nvSpPr>
          <p:cNvPr id="3" name="Subtitle 2"/>
          <p:cNvSpPr>
            <a:spLocks noGrp="1"/>
          </p:cNvSpPr>
          <p:nvPr>
            <p:ph type="subTitle" idx="1"/>
          </p:nvPr>
        </p:nvSpPr>
        <p:spPr/>
        <p:txBody>
          <a:bodyPr>
            <a:normAutofit/>
          </a:bodyPr>
          <a:lstStyle/>
          <a:p>
            <a:r>
              <a:rPr lang="en-ZA" sz="2800" dirty="0"/>
              <a:t>Balance Life coach training</a:t>
            </a:r>
          </a:p>
        </p:txBody>
      </p:sp>
    </p:spTree>
    <p:extLst>
      <p:ext uri="{BB962C8B-B14F-4D97-AF65-F5344CB8AC3E}">
        <p14:creationId xmlns:p14="http://schemas.microsoft.com/office/powerpoint/2010/main" val="2969671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prstGeom prst="rect">
            <a:avLst/>
          </a:prstGeom>
        </p:spPr>
        <p:txBody>
          <a:bodyPr/>
          <a:lstStyle>
            <a:lvl1pPr lvl="0">
              <a:defRPr/>
            </a:lvl1pPr>
          </a:lstStyle>
          <a:p>
            <a:pPr lvl="0"/>
            <a:r>
              <a:rPr dirty="0"/>
              <a:t>Definition of coaching</a:t>
            </a:r>
          </a:p>
        </p:txBody>
      </p:sp>
      <p:sp>
        <p:nvSpPr>
          <p:cNvPr id="3" name="Text Placeholder 2"/>
          <p:cNvSpPr txBox="1">
            <a:spLocks noGrp="1"/>
          </p:cNvSpPr>
          <p:nvPr>
            <p:ph idx="1"/>
          </p:nvPr>
        </p:nvSpPr>
        <p:spPr>
          <a:xfrm>
            <a:off x="1552575" y="2162175"/>
            <a:ext cx="8498259" cy="4187825"/>
          </a:xfrm>
          <a:prstGeom prst="rect">
            <a:avLst/>
          </a:prstGeom>
        </p:spPr>
        <p:txBody>
          <a:bodyPr>
            <a:normAutofit/>
          </a:bodyPr>
          <a:lstStyle>
            <a:lvl1pPr lvl="0">
              <a:defRPr/>
            </a:lvl1pPr>
          </a:lstStyle>
          <a:p>
            <a:pPr marL="44450" indent="0" algn="ctr">
              <a:buNone/>
            </a:pPr>
            <a:r>
              <a:rPr lang="en-GB" sz="2800" dirty="0"/>
              <a:t>Coaching is a mutually chosen helping relationship between a Coach and a Client where meaningful conversations and people development tools are used to facilitate a process of becoming for both Client and Coach</a:t>
            </a:r>
          </a:p>
          <a:p>
            <a:pPr marL="44450" indent="0" algn="ctr">
              <a:buNone/>
            </a:pPr>
            <a:endParaRPr lang="en-GB" sz="2800" dirty="0"/>
          </a:p>
          <a:p>
            <a:pPr marL="44450" indent="0" algn="ctr">
              <a:buNone/>
            </a:pPr>
            <a:r>
              <a:rPr lang="en-GB" sz="2800" dirty="0"/>
              <a:t>- Nico Liebenberg</a:t>
            </a:r>
          </a:p>
        </p:txBody>
      </p:sp>
    </p:spTree>
    <p:extLst>
      <p:ext uri="{BB962C8B-B14F-4D97-AF65-F5344CB8AC3E}">
        <p14:creationId xmlns:p14="http://schemas.microsoft.com/office/powerpoint/2010/main" val="3786520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ounded Rectangle 5"/>
          <p:cNvSpPr/>
          <p:nvPr/>
        </p:nvSpPr>
        <p:spPr>
          <a:xfrm>
            <a:off x="0" y="0"/>
            <a:ext cx="12192000" cy="6858000"/>
          </a:xfrm>
          <a:prstGeom prst="round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rtlCol="0" anchor="t"/>
          <a:lstStyle/>
          <a:p>
            <a:pPr algn="ctr"/>
            <a:r>
              <a:rPr lang="en-ZA" sz="2800" b="1" dirty="0">
                <a:effectLst>
                  <a:outerShdw blurRad="38100" dist="38100" dir="2700000" algn="tl">
                    <a:srgbClr val="000000">
                      <a:alpha val="43137"/>
                    </a:srgbClr>
                  </a:outerShdw>
                </a:effectLst>
              </a:rPr>
              <a:t>HELPING RELATIONSHIP</a:t>
            </a:r>
          </a:p>
        </p:txBody>
      </p:sp>
      <p:sp>
        <p:nvSpPr>
          <p:cNvPr id="28" name="Rounded Rectangle 27"/>
          <p:cNvSpPr/>
          <p:nvPr/>
        </p:nvSpPr>
        <p:spPr>
          <a:xfrm>
            <a:off x="432118" y="1892458"/>
            <a:ext cx="6418780" cy="4350080"/>
          </a:xfrm>
          <a:prstGeom prst="roundRect">
            <a:avLst/>
          </a:prstGeom>
          <a:solidFill>
            <a:srgbClr val="2E506C"/>
          </a:solidFill>
        </p:spPr>
        <p:style>
          <a:lnRef idx="0">
            <a:schemeClr val="accent2"/>
          </a:lnRef>
          <a:fillRef idx="3">
            <a:schemeClr val="accent2"/>
          </a:fillRef>
          <a:effectRef idx="3">
            <a:schemeClr val="accent2"/>
          </a:effectRef>
          <a:fontRef idx="minor">
            <a:schemeClr val="lt1"/>
          </a:fontRef>
        </p:style>
        <p:txBody>
          <a:bodyPr rtlCol="0" anchor="t"/>
          <a:lstStyle/>
          <a:p>
            <a:pPr algn="ctr"/>
            <a:r>
              <a:rPr lang="en-ZA" sz="2800" b="1" dirty="0">
                <a:solidFill>
                  <a:schemeClr val="tx1"/>
                </a:solidFill>
              </a:rPr>
              <a:t>MEANINGFUL CONVERSATIONS</a:t>
            </a:r>
          </a:p>
          <a:p>
            <a:pPr algn="ctr"/>
            <a:endParaRPr lang="en-ZA" sz="2000" dirty="0">
              <a:effectLst>
                <a:outerShdw blurRad="38100" dist="38100" dir="2700000" algn="tl">
                  <a:srgbClr val="000000">
                    <a:alpha val="43137"/>
                  </a:srgbClr>
                </a:outerShdw>
              </a:effectLst>
            </a:endParaRPr>
          </a:p>
          <a:p>
            <a:pPr algn="ctr"/>
            <a:endParaRPr lang="en-ZA" sz="400" dirty="0">
              <a:effectLst>
                <a:outerShdw blurRad="38100" dist="38100" dir="2700000" algn="tl">
                  <a:srgbClr val="000000">
                    <a:alpha val="43137"/>
                  </a:srgbClr>
                </a:outerShdw>
              </a:effectLst>
            </a:endParaRPr>
          </a:p>
          <a:p>
            <a:pPr algn="ctr"/>
            <a:endParaRPr lang="en-ZA" sz="2000" dirty="0">
              <a:effectLst>
                <a:outerShdw blurRad="38100" dist="38100" dir="2700000" algn="tl">
                  <a:srgbClr val="000000">
                    <a:alpha val="43137"/>
                  </a:srgbClr>
                </a:outerShdw>
              </a:effectLst>
            </a:endParaRPr>
          </a:p>
        </p:txBody>
      </p:sp>
      <p:sp>
        <p:nvSpPr>
          <p:cNvPr id="8" name="Rounded Rectangle 7"/>
          <p:cNvSpPr/>
          <p:nvPr/>
        </p:nvSpPr>
        <p:spPr>
          <a:xfrm>
            <a:off x="725315" y="3167233"/>
            <a:ext cx="5832385" cy="879910"/>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ZA" sz="2800" dirty="0">
                <a:effectLst>
                  <a:outerShdw blurRad="38100" dist="38100" dir="2700000" algn="tl">
                    <a:srgbClr val="000000">
                      <a:alpha val="43137"/>
                    </a:srgbClr>
                  </a:outerShdw>
                </a:effectLst>
              </a:rPr>
              <a:t>REFLECTIVE SPACE</a:t>
            </a:r>
          </a:p>
        </p:txBody>
      </p:sp>
      <p:sp>
        <p:nvSpPr>
          <p:cNvPr id="9" name="Rounded Rectangle 8"/>
          <p:cNvSpPr/>
          <p:nvPr/>
        </p:nvSpPr>
        <p:spPr>
          <a:xfrm>
            <a:off x="725315" y="4745967"/>
            <a:ext cx="5832385" cy="788778"/>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ZA" sz="2800" dirty="0">
                <a:effectLst>
                  <a:outerShdw blurRad="38100" dist="38100" dir="2700000" algn="tl">
                    <a:srgbClr val="000000">
                      <a:alpha val="43137"/>
                    </a:srgbClr>
                  </a:outerShdw>
                </a:effectLst>
              </a:rPr>
              <a:t>PEOPLE DEVELOPMENT TOOLS</a:t>
            </a:r>
          </a:p>
        </p:txBody>
      </p:sp>
      <p:sp>
        <p:nvSpPr>
          <p:cNvPr id="20" name="Rounded Rectangle 19"/>
          <p:cNvSpPr/>
          <p:nvPr/>
        </p:nvSpPr>
        <p:spPr>
          <a:xfrm>
            <a:off x="9080500" y="3024990"/>
            <a:ext cx="2743200" cy="2181724"/>
          </a:xfrm>
          <a:prstGeom prst="roundRect">
            <a:avLst/>
          </a:prstGeom>
          <a:solidFill>
            <a:schemeClr val="bg2">
              <a:lumMod val="75000"/>
            </a:schemeClr>
          </a:solidFill>
        </p:spPr>
        <p:style>
          <a:lnRef idx="0">
            <a:schemeClr val="accent4"/>
          </a:lnRef>
          <a:fillRef idx="3">
            <a:schemeClr val="accent4"/>
          </a:fillRef>
          <a:effectRef idx="3">
            <a:schemeClr val="accent4"/>
          </a:effectRef>
          <a:fontRef idx="minor">
            <a:schemeClr val="lt1"/>
          </a:fontRef>
        </p:style>
        <p:txBody>
          <a:bodyPr rtlCol="0" anchor="t"/>
          <a:lstStyle/>
          <a:p>
            <a:pPr algn="ctr"/>
            <a:r>
              <a:rPr lang="en-ZA" sz="2400" b="1" dirty="0">
                <a:effectLst>
                  <a:outerShdw blurRad="38100" dist="38100" dir="2700000" algn="tl">
                    <a:srgbClr val="000000">
                      <a:alpha val="43137"/>
                    </a:srgbClr>
                  </a:outerShdw>
                </a:effectLst>
              </a:rPr>
              <a:t>PROCESS OF BECOMING</a:t>
            </a:r>
          </a:p>
          <a:p>
            <a:pPr algn="ctr"/>
            <a:endParaRPr lang="en-ZA" sz="800" dirty="0">
              <a:effectLst>
                <a:outerShdw blurRad="38100" dist="38100" dir="2700000" algn="tl">
                  <a:srgbClr val="000000">
                    <a:alpha val="43137"/>
                  </a:srgbClr>
                </a:outerShdw>
              </a:effectLst>
            </a:endParaRPr>
          </a:p>
        </p:txBody>
      </p:sp>
      <p:sp>
        <p:nvSpPr>
          <p:cNvPr id="31" name="Rounded Rectangle 30"/>
          <p:cNvSpPr/>
          <p:nvPr/>
        </p:nvSpPr>
        <p:spPr>
          <a:xfrm>
            <a:off x="9467459" y="4203210"/>
            <a:ext cx="1969282" cy="701070"/>
          </a:xfrm>
          <a:prstGeom prst="roundRect">
            <a:avLst/>
          </a:prstGeom>
          <a:solidFill>
            <a:srgbClr val="6494BC"/>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ZA" sz="2400" dirty="0">
                <a:solidFill>
                  <a:schemeClr val="bg1"/>
                </a:solidFill>
              </a:rPr>
              <a:t>IDENTITY</a:t>
            </a:r>
          </a:p>
        </p:txBody>
      </p:sp>
      <p:sp>
        <p:nvSpPr>
          <p:cNvPr id="41" name="Right Arrow 40"/>
          <p:cNvSpPr/>
          <p:nvPr/>
        </p:nvSpPr>
        <p:spPr>
          <a:xfrm>
            <a:off x="7219197" y="3706251"/>
            <a:ext cx="1835903" cy="843800"/>
          </a:xfrm>
          <a:prstGeom prst="rightArrow">
            <a:avLst/>
          </a:prstGeom>
          <a:solidFill>
            <a:srgbClr val="81A8C9"/>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ZA" sz="2400" dirty="0">
                <a:solidFill>
                  <a:schemeClr val="bg1"/>
                </a:solidFill>
              </a:rPr>
              <a:t>Facilitate</a:t>
            </a:r>
            <a:endParaRPr lang="en-ZA" sz="2000" dirty="0">
              <a:solidFill>
                <a:schemeClr val="bg1"/>
              </a:solidFill>
            </a:endParaRPr>
          </a:p>
        </p:txBody>
      </p:sp>
      <p:sp>
        <p:nvSpPr>
          <p:cNvPr id="42" name="Cross 41"/>
          <p:cNvSpPr/>
          <p:nvPr/>
        </p:nvSpPr>
        <p:spPr>
          <a:xfrm>
            <a:off x="3434591" y="4203210"/>
            <a:ext cx="413831" cy="386690"/>
          </a:xfrm>
          <a:prstGeom prst="plus">
            <a:avLst>
              <a:gd name="adj" fmla="val 37579"/>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651667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p:cTn id="7" dur="500" fill="hold"/>
                                        <p:tgtEl>
                                          <p:spTgt spid="6">
                                            <p:bg/>
                                          </p:spTgt>
                                        </p:tgtEl>
                                        <p:attrNameLst>
                                          <p:attrName>ppt_w</p:attrName>
                                        </p:attrNameLst>
                                      </p:cBhvr>
                                      <p:tavLst>
                                        <p:tav tm="0">
                                          <p:val>
                                            <p:fltVal val="0"/>
                                          </p:val>
                                        </p:tav>
                                        <p:tav tm="100000">
                                          <p:val>
                                            <p:strVal val="#ppt_w"/>
                                          </p:val>
                                        </p:tav>
                                      </p:tavLst>
                                    </p:anim>
                                    <p:anim calcmode="lin" valueType="num">
                                      <p:cBhvr>
                                        <p:cTn id="8" dur="500" fill="hold"/>
                                        <p:tgtEl>
                                          <p:spTgt spid="6">
                                            <p:bg/>
                                          </p:spTgt>
                                        </p:tgtEl>
                                        <p:attrNameLst>
                                          <p:attrName>ppt_h</p:attrName>
                                        </p:attrNameLst>
                                      </p:cBhvr>
                                      <p:tavLst>
                                        <p:tav tm="0">
                                          <p:val>
                                            <p:fltVal val="0"/>
                                          </p:val>
                                        </p:tav>
                                        <p:tav tm="100000">
                                          <p:val>
                                            <p:strVal val="#ppt_h"/>
                                          </p:val>
                                        </p:tav>
                                      </p:tavLst>
                                    </p:anim>
                                    <p:animEffect transition="in" filter="fade">
                                      <p:cBhvr>
                                        <p:cTn id="9" dur="500"/>
                                        <p:tgtEl>
                                          <p:spTgt spid="6">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p:cTn id="14"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bg/>
                                          </p:spTgt>
                                        </p:tgtEl>
                                        <p:attrNameLst>
                                          <p:attrName>style.visibility</p:attrName>
                                        </p:attrNameLst>
                                      </p:cBhvr>
                                      <p:to>
                                        <p:strVal val="visible"/>
                                      </p:to>
                                    </p:set>
                                    <p:anim calcmode="lin" valueType="num">
                                      <p:cBhvr>
                                        <p:cTn id="21" dur="500" fill="hold"/>
                                        <p:tgtEl>
                                          <p:spTgt spid="8">
                                            <p:bg/>
                                          </p:spTgt>
                                        </p:tgtEl>
                                        <p:attrNameLst>
                                          <p:attrName>ppt_w</p:attrName>
                                        </p:attrNameLst>
                                      </p:cBhvr>
                                      <p:tavLst>
                                        <p:tav tm="0">
                                          <p:val>
                                            <p:fltVal val="0"/>
                                          </p:val>
                                        </p:tav>
                                        <p:tav tm="100000">
                                          <p:val>
                                            <p:strVal val="#ppt_w"/>
                                          </p:val>
                                        </p:tav>
                                      </p:tavLst>
                                    </p:anim>
                                    <p:anim calcmode="lin" valueType="num">
                                      <p:cBhvr>
                                        <p:cTn id="22" dur="500" fill="hold"/>
                                        <p:tgtEl>
                                          <p:spTgt spid="8">
                                            <p:bg/>
                                          </p:spTgt>
                                        </p:tgtEl>
                                        <p:attrNameLst>
                                          <p:attrName>ppt_h</p:attrName>
                                        </p:attrNameLst>
                                      </p:cBhvr>
                                      <p:tavLst>
                                        <p:tav tm="0">
                                          <p:val>
                                            <p:fltVal val="0"/>
                                          </p:val>
                                        </p:tav>
                                        <p:tav tm="100000">
                                          <p:val>
                                            <p:strVal val="#ppt_h"/>
                                          </p:val>
                                        </p:tav>
                                      </p:tavLst>
                                    </p:anim>
                                    <p:animEffect transition="in" filter="fade">
                                      <p:cBhvr>
                                        <p:cTn id="23" dur="500"/>
                                        <p:tgtEl>
                                          <p:spTgt spid="8">
                                            <p:bg/>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 calcmode="lin" valueType="num">
                                      <p:cBhvr>
                                        <p:cTn id="28"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animEffect transition="in" filter="fade">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8">
                                            <p:bg/>
                                          </p:spTgt>
                                        </p:tgtEl>
                                        <p:attrNameLst>
                                          <p:attrName>style.visibility</p:attrName>
                                        </p:attrNameLst>
                                      </p:cBhvr>
                                      <p:to>
                                        <p:strVal val="visible"/>
                                      </p:to>
                                    </p:set>
                                    <p:anim calcmode="lin" valueType="num">
                                      <p:cBhvr>
                                        <p:cTn id="49" dur="500" fill="hold"/>
                                        <p:tgtEl>
                                          <p:spTgt spid="28">
                                            <p:bg/>
                                          </p:spTgt>
                                        </p:tgtEl>
                                        <p:attrNameLst>
                                          <p:attrName>ppt_w</p:attrName>
                                        </p:attrNameLst>
                                      </p:cBhvr>
                                      <p:tavLst>
                                        <p:tav tm="0">
                                          <p:val>
                                            <p:fltVal val="0"/>
                                          </p:val>
                                        </p:tav>
                                        <p:tav tm="100000">
                                          <p:val>
                                            <p:strVal val="#ppt_w"/>
                                          </p:val>
                                        </p:tav>
                                      </p:tavLst>
                                    </p:anim>
                                    <p:anim calcmode="lin" valueType="num">
                                      <p:cBhvr>
                                        <p:cTn id="50" dur="500" fill="hold"/>
                                        <p:tgtEl>
                                          <p:spTgt spid="28">
                                            <p:bg/>
                                          </p:spTgt>
                                        </p:tgtEl>
                                        <p:attrNameLst>
                                          <p:attrName>ppt_h</p:attrName>
                                        </p:attrNameLst>
                                      </p:cBhvr>
                                      <p:tavLst>
                                        <p:tav tm="0">
                                          <p:val>
                                            <p:fltVal val="0"/>
                                          </p:val>
                                        </p:tav>
                                        <p:tav tm="100000">
                                          <p:val>
                                            <p:strVal val="#ppt_h"/>
                                          </p:val>
                                        </p:tav>
                                      </p:tavLst>
                                    </p:anim>
                                    <p:animEffect transition="in" filter="fade">
                                      <p:cBhvr>
                                        <p:cTn id="51" dur="500"/>
                                        <p:tgtEl>
                                          <p:spTgt spid="28">
                                            <p:bg/>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8">
                                            <p:txEl>
                                              <p:pRg st="0" end="0"/>
                                            </p:txEl>
                                          </p:spTgt>
                                        </p:tgtEl>
                                        <p:attrNameLst>
                                          <p:attrName>style.visibility</p:attrName>
                                        </p:attrNameLst>
                                      </p:cBhvr>
                                      <p:to>
                                        <p:strVal val="visible"/>
                                      </p:to>
                                    </p:set>
                                    <p:anim calcmode="lin" valueType="num">
                                      <p:cBhvr>
                                        <p:cTn id="56"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57"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58" dur="500"/>
                                        <p:tgtEl>
                                          <p:spTgt spid="28">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1">
                                            <p:bg/>
                                          </p:spTgt>
                                        </p:tgtEl>
                                        <p:attrNameLst>
                                          <p:attrName>style.visibility</p:attrName>
                                        </p:attrNameLst>
                                      </p:cBhvr>
                                      <p:to>
                                        <p:strVal val="visible"/>
                                      </p:to>
                                    </p:set>
                                    <p:anim calcmode="lin" valueType="num">
                                      <p:cBhvr>
                                        <p:cTn id="63" dur="500" fill="hold"/>
                                        <p:tgtEl>
                                          <p:spTgt spid="41">
                                            <p:bg/>
                                          </p:spTgt>
                                        </p:tgtEl>
                                        <p:attrNameLst>
                                          <p:attrName>ppt_w</p:attrName>
                                        </p:attrNameLst>
                                      </p:cBhvr>
                                      <p:tavLst>
                                        <p:tav tm="0">
                                          <p:val>
                                            <p:fltVal val="0"/>
                                          </p:val>
                                        </p:tav>
                                        <p:tav tm="100000">
                                          <p:val>
                                            <p:strVal val="#ppt_w"/>
                                          </p:val>
                                        </p:tav>
                                      </p:tavLst>
                                    </p:anim>
                                    <p:anim calcmode="lin" valueType="num">
                                      <p:cBhvr>
                                        <p:cTn id="64" dur="500" fill="hold"/>
                                        <p:tgtEl>
                                          <p:spTgt spid="41">
                                            <p:bg/>
                                          </p:spTgt>
                                        </p:tgtEl>
                                        <p:attrNameLst>
                                          <p:attrName>ppt_h</p:attrName>
                                        </p:attrNameLst>
                                      </p:cBhvr>
                                      <p:tavLst>
                                        <p:tav tm="0">
                                          <p:val>
                                            <p:fltVal val="0"/>
                                          </p:val>
                                        </p:tav>
                                        <p:tav tm="100000">
                                          <p:val>
                                            <p:strVal val="#ppt_h"/>
                                          </p:val>
                                        </p:tav>
                                      </p:tavLst>
                                    </p:anim>
                                    <p:animEffect transition="in" filter="fade">
                                      <p:cBhvr>
                                        <p:cTn id="65" dur="500"/>
                                        <p:tgtEl>
                                          <p:spTgt spid="41">
                                            <p:bg/>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1">
                                            <p:txEl>
                                              <p:pRg st="0" end="0"/>
                                            </p:txEl>
                                          </p:spTgt>
                                        </p:tgtEl>
                                        <p:attrNameLst>
                                          <p:attrName>style.visibility</p:attrName>
                                        </p:attrNameLst>
                                      </p:cBhvr>
                                      <p:to>
                                        <p:strVal val="visible"/>
                                      </p:to>
                                    </p:set>
                                    <p:anim calcmode="lin" valueType="num">
                                      <p:cBhvr>
                                        <p:cTn id="68"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69" dur="5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70" dur="500"/>
                                        <p:tgtEl>
                                          <p:spTgt spid="41">
                                            <p:txEl>
                                              <p:pRg st="0" end="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0">
                                            <p:bg/>
                                          </p:spTgt>
                                        </p:tgtEl>
                                        <p:attrNameLst>
                                          <p:attrName>style.visibility</p:attrName>
                                        </p:attrNameLst>
                                      </p:cBhvr>
                                      <p:to>
                                        <p:strVal val="visible"/>
                                      </p:to>
                                    </p:set>
                                    <p:anim calcmode="lin" valueType="num">
                                      <p:cBhvr>
                                        <p:cTn id="75" dur="500" fill="hold"/>
                                        <p:tgtEl>
                                          <p:spTgt spid="20">
                                            <p:bg/>
                                          </p:spTgt>
                                        </p:tgtEl>
                                        <p:attrNameLst>
                                          <p:attrName>ppt_w</p:attrName>
                                        </p:attrNameLst>
                                      </p:cBhvr>
                                      <p:tavLst>
                                        <p:tav tm="0">
                                          <p:val>
                                            <p:fltVal val="0"/>
                                          </p:val>
                                        </p:tav>
                                        <p:tav tm="100000">
                                          <p:val>
                                            <p:strVal val="#ppt_w"/>
                                          </p:val>
                                        </p:tav>
                                      </p:tavLst>
                                    </p:anim>
                                    <p:anim calcmode="lin" valueType="num">
                                      <p:cBhvr>
                                        <p:cTn id="76" dur="500" fill="hold"/>
                                        <p:tgtEl>
                                          <p:spTgt spid="20">
                                            <p:bg/>
                                          </p:spTgt>
                                        </p:tgtEl>
                                        <p:attrNameLst>
                                          <p:attrName>ppt_h</p:attrName>
                                        </p:attrNameLst>
                                      </p:cBhvr>
                                      <p:tavLst>
                                        <p:tav tm="0">
                                          <p:val>
                                            <p:fltVal val="0"/>
                                          </p:val>
                                        </p:tav>
                                        <p:tav tm="100000">
                                          <p:val>
                                            <p:strVal val="#ppt_h"/>
                                          </p:val>
                                        </p:tav>
                                      </p:tavLst>
                                    </p:anim>
                                    <p:animEffect transition="in" filter="fade">
                                      <p:cBhvr>
                                        <p:cTn id="77" dur="500"/>
                                        <p:tgtEl>
                                          <p:spTgt spid="20">
                                            <p:bg/>
                                          </p:spTgt>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20">
                                            <p:txEl>
                                              <p:pRg st="0" end="0"/>
                                            </p:txEl>
                                          </p:spTgt>
                                        </p:tgtEl>
                                        <p:attrNameLst>
                                          <p:attrName>style.visibility</p:attrName>
                                        </p:attrNameLst>
                                      </p:cBhvr>
                                      <p:to>
                                        <p:strVal val="visible"/>
                                      </p:to>
                                    </p:set>
                                    <p:anim calcmode="lin" valueType="num">
                                      <p:cBhvr>
                                        <p:cTn id="82"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20">
                                            <p:txEl>
                                              <p:pRg st="0" end="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28" grpId="0" build="p" animBg="1"/>
      <p:bldP spid="8" grpId="0" build="p" animBg="1"/>
      <p:bldP spid="9" grpId="0" animBg="1"/>
      <p:bldP spid="20" grpId="0" build="p" animBg="1"/>
      <p:bldP spid="31" grpId="0" animBg="1"/>
      <p:bldP spid="41" grpId="0" build="p" animBg="1"/>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765987" y="452718"/>
            <a:ext cx="7975723" cy="1400530"/>
          </a:xfrm>
          <a:prstGeom prst="rect">
            <a:avLst/>
          </a:prstGeom>
        </p:spPr>
        <p:txBody>
          <a:bodyPr/>
          <a:lstStyle>
            <a:lvl1pPr lvl="0">
              <a:defRPr/>
            </a:lvl1pPr>
          </a:lstStyle>
          <a:p>
            <a:pPr lvl="0"/>
            <a:r>
              <a:rPr dirty="0"/>
              <a:t>Meaningful Conversations</a:t>
            </a:r>
          </a:p>
        </p:txBody>
      </p:sp>
      <p:sp>
        <p:nvSpPr>
          <p:cNvPr id="3" name="Text Placeholder 2"/>
          <p:cNvSpPr txBox="1">
            <a:spLocks noGrp="1"/>
          </p:cNvSpPr>
          <p:nvPr>
            <p:ph idx="1"/>
          </p:nvPr>
        </p:nvSpPr>
        <p:spPr>
          <a:xfrm>
            <a:off x="1975500" y="2192844"/>
            <a:ext cx="8713095" cy="3409492"/>
          </a:xfrm>
          <a:prstGeom prst="rect">
            <a:avLst/>
          </a:prstGeom>
        </p:spPr>
        <p:txBody>
          <a:bodyPr>
            <a:noAutofit/>
          </a:bodyPr>
          <a:lstStyle>
            <a:lvl1pPr lvl="0">
              <a:defRPr/>
            </a:lvl1pPr>
          </a:lstStyle>
          <a:p>
            <a:pPr marL="0" indent="0" algn="ctr">
              <a:buNone/>
            </a:pPr>
            <a:r>
              <a:rPr lang="en-GB" sz="3200" dirty="0"/>
              <a:t>A communication, interaction and dialogue context within a helping relationship characterized by a reflective space where </a:t>
            </a:r>
            <a:r>
              <a:rPr lang="en-GB" sz="4000" b="1" dirty="0"/>
              <a:t>being present</a:t>
            </a:r>
            <a:r>
              <a:rPr lang="en-GB" sz="3200" dirty="0"/>
              <a:t>, listening intentionally, asking questions, reflecting and using people development tools facilitates the process of becoming</a:t>
            </a:r>
          </a:p>
        </p:txBody>
      </p:sp>
    </p:spTree>
    <p:extLst>
      <p:ext uri="{BB962C8B-B14F-4D97-AF65-F5344CB8AC3E}">
        <p14:creationId xmlns:p14="http://schemas.microsoft.com/office/powerpoint/2010/main" val="3927561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681" y="0"/>
            <a:ext cx="11539243" cy="6858000"/>
          </a:xfrm>
          <a:prstGeom prst="rect">
            <a:avLst/>
          </a:prstGeom>
          <a:solidFill>
            <a:srgbClr val="19282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ZA" sz="2800" dirty="0">
                <a:effectLst>
                  <a:outerShdw blurRad="38100" dist="38100" dir="2700000" algn="tl">
                    <a:srgbClr val="000000">
                      <a:alpha val="43137"/>
                    </a:srgbClr>
                  </a:outerShdw>
                </a:effectLst>
              </a:rPr>
              <a:t>Meaningful Conversations</a:t>
            </a:r>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4000" dirty="0"/>
          </a:p>
        </p:txBody>
      </p:sp>
      <p:sp>
        <p:nvSpPr>
          <p:cNvPr id="5" name="Rectangle 4"/>
          <p:cNvSpPr/>
          <p:nvPr/>
        </p:nvSpPr>
        <p:spPr>
          <a:xfrm>
            <a:off x="679731" y="712099"/>
            <a:ext cx="10875695" cy="6145901"/>
          </a:xfrm>
          <a:prstGeom prst="rect">
            <a:avLst/>
          </a:prstGeom>
          <a:solidFill>
            <a:srgbClr val="2C4652"/>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r>
              <a:rPr lang="en-ZA" sz="2800" dirty="0">
                <a:effectLst>
                  <a:outerShdw blurRad="38100" dist="38100" dir="2700000" algn="tl">
                    <a:srgbClr val="000000">
                      <a:alpha val="43137"/>
                    </a:srgbClr>
                  </a:outerShdw>
                </a:effectLst>
              </a:rPr>
              <a:t>Reflective Space</a:t>
            </a:r>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p:txBody>
      </p:sp>
      <p:sp>
        <p:nvSpPr>
          <p:cNvPr id="6" name="Rectangle 5"/>
          <p:cNvSpPr/>
          <p:nvPr/>
        </p:nvSpPr>
        <p:spPr>
          <a:xfrm>
            <a:off x="1031734" y="1894630"/>
            <a:ext cx="10171688" cy="4963370"/>
          </a:xfrm>
          <a:prstGeom prst="rect">
            <a:avLst/>
          </a:prstGeom>
          <a:solidFill>
            <a:srgbClr val="3D6273"/>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r>
              <a:rPr lang="en-ZA" sz="2800" dirty="0">
                <a:effectLst>
                  <a:outerShdw blurRad="38100" dist="38100" dir="2700000" algn="tl">
                    <a:srgbClr val="000000">
                      <a:alpha val="43137"/>
                    </a:srgbClr>
                  </a:outerShdw>
                </a:effectLst>
              </a:rPr>
              <a:t>Being Present</a:t>
            </a:r>
          </a:p>
          <a:p>
            <a:pPr algn="ctr"/>
            <a:endParaRPr lang="en-ZA" sz="4400" dirty="0"/>
          </a:p>
          <a:p>
            <a:pPr algn="ctr"/>
            <a:endParaRPr lang="en-ZA" sz="2800" dirty="0"/>
          </a:p>
          <a:p>
            <a:pPr algn="ctr"/>
            <a:r>
              <a:rPr lang="en-ZA" sz="2800" dirty="0"/>
              <a:t>Living in the now</a:t>
            </a:r>
          </a:p>
          <a:p>
            <a:pPr algn="ctr"/>
            <a:r>
              <a:rPr lang="en-ZA" sz="2800" dirty="0"/>
              <a:t>Be content</a:t>
            </a:r>
          </a:p>
          <a:p>
            <a:pPr algn="ctr"/>
            <a:r>
              <a:rPr lang="en-ZA" sz="2800" dirty="0"/>
              <a:t>Bracketing</a:t>
            </a:r>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p:txBody>
      </p:sp>
    </p:spTree>
    <p:extLst>
      <p:ext uri="{BB962C8B-B14F-4D97-AF65-F5344CB8AC3E}">
        <p14:creationId xmlns:p14="http://schemas.microsoft.com/office/powerpoint/2010/main" val="17204869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fade">
                                      <p:cBhvr>
                                        <p:cTn id="12" dur="500"/>
                                        <p:tgtEl>
                                          <p:spTgt spid="5">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0" end="10"/>
                                            </p:txEl>
                                          </p:spTgt>
                                        </p:tgtEl>
                                        <p:attrNameLst>
                                          <p:attrName>style.visibility</p:attrName>
                                        </p:attrNameLst>
                                      </p:cBhvr>
                                      <p:to>
                                        <p:strVal val="visible"/>
                                      </p:to>
                                    </p:set>
                                    <p:animEffect transition="in" filter="fade">
                                      <p:cBhvr>
                                        <p:cTn id="17" dur="500"/>
                                        <p:tgtEl>
                                          <p:spTgt spid="5">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500"/>
                                        <p:tgtEl>
                                          <p:spTgt spid="6">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animEffect transition="in" filter="fade">
                                      <p:cBhvr>
                                        <p:cTn id="27" dur="500"/>
                                        <p:tgtEl>
                                          <p:spTgt spid="6">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3" end="13"/>
                                            </p:txEl>
                                          </p:spTgt>
                                        </p:tgtEl>
                                        <p:attrNameLst>
                                          <p:attrName>style.visibility</p:attrName>
                                        </p:attrNameLst>
                                      </p:cBhvr>
                                      <p:to>
                                        <p:strVal val="visible"/>
                                      </p:to>
                                    </p:set>
                                    <p:animEffect transition="in" filter="fade">
                                      <p:cBhvr>
                                        <p:cTn id="32" dur="500"/>
                                        <p:tgtEl>
                                          <p:spTgt spid="6">
                                            <p:txEl>
                                              <p:pRg st="13" end="1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4" end="14"/>
                                            </p:txEl>
                                          </p:spTgt>
                                        </p:tgtEl>
                                        <p:attrNameLst>
                                          <p:attrName>style.visibility</p:attrName>
                                        </p:attrNameLst>
                                      </p:cBhvr>
                                      <p:to>
                                        <p:strVal val="visible"/>
                                      </p:to>
                                    </p:set>
                                    <p:animEffect transition="in" filter="fade">
                                      <p:cBhvr>
                                        <p:cTn id="37" dur="500"/>
                                        <p:tgtEl>
                                          <p:spTgt spid="6">
                                            <p:txEl>
                                              <p:pRg st="14" end="1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15" end="15"/>
                                            </p:txEl>
                                          </p:spTgt>
                                        </p:tgtEl>
                                        <p:attrNameLst>
                                          <p:attrName>style.visibility</p:attrName>
                                        </p:attrNameLst>
                                      </p:cBhvr>
                                      <p:to>
                                        <p:strVal val="visible"/>
                                      </p:to>
                                    </p:set>
                                    <p:animEffect transition="in" filter="fade">
                                      <p:cBhvr>
                                        <p:cTn id="42" dur="500"/>
                                        <p:tgtEl>
                                          <p:spTgt spid="6">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P spid="6"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323681" y="0"/>
            <a:ext cx="11539243" cy="6858000"/>
          </a:xfrm>
          <a:prstGeom prst="rect">
            <a:avLst/>
          </a:prstGeom>
          <a:solidFill>
            <a:srgbClr val="19282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ZA" sz="2800" dirty="0">
                <a:effectLst>
                  <a:outerShdw blurRad="38100" dist="38100" dir="2700000" algn="tl">
                    <a:srgbClr val="000000">
                      <a:alpha val="43137"/>
                    </a:srgbClr>
                  </a:outerShdw>
                </a:effectLst>
              </a:rPr>
              <a:t>Meaningful Conversations</a:t>
            </a:r>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4000" dirty="0"/>
          </a:p>
        </p:txBody>
      </p:sp>
      <p:sp>
        <p:nvSpPr>
          <p:cNvPr id="5" name="Rectangle 4"/>
          <p:cNvSpPr/>
          <p:nvPr/>
        </p:nvSpPr>
        <p:spPr>
          <a:xfrm>
            <a:off x="679731" y="712099"/>
            <a:ext cx="10875695" cy="6145901"/>
          </a:xfrm>
          <a:prstGeom prst="rect">
            <a:avLst/>
          </a:prstGeom>
          <a:solidFill>
            <a:srgbClr val="2C4652"/>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r>
              <a:rPr lang="en-ZA" sz="2800" dirty="0">
                <a:effectLst>
                  <a:outerShdw blurRad="38100" dist="38100" dir="2700000" algn="tl">
                    <a:srgbClr val="000000">
                      <a:alpha val="43137"/>
                    </a:srgbClr>
                  </a:outerShdw>
                </a:effectLst>
              </a:rPr>
              <a:t>Reflective Space</a:t>
            </a:r>
          </a:p>
          <a:p>
            <a:pPr algn="ctr"/>
            <a:endParaRPr lang="en-ZA" sz="2800" dirty="0"/>
          </a:p>
          <a:p>
            <a:pPr algn="ctr"/>
            <a:endParaRPr lang="en-ZA" sz="2800" dirty="0"/>
          </a:p>
          <a:p>
            <a:pPr algn="ctr"/>
            <a:endParaRPr lang="en-ZA" sz="2800" dirty="0"/>
          </a:p>
          <a:p>
            <a:pPr algn="ctr"/>
            <a:endParaRPr lang="en-ZA" sz="2800" dirty="0"/>
          </a:p>
          <a:p>
            <a:pPr algn="ctr"/>
            <a:r>
              <a:rPr lang="en-ZA" sz="2800" dirty="0"/>
              <a:t>Feedback</a:t>
            </a:r>
          </a:p>
          <a:p>
            <a:pPr algn="ctr"/>
            <a:r>
              <a:rPr lang="en-ZA" sz="2800" dirty="0"/>
              <a:t>Self-Disclosure</a:t>
            </a:r>
          </a:p>
          <a:p>
            <a:pPr algn="ctr"/>
            <a:r>
              <a:rPr lang="en-ZA" sz="2800" dirty="0"/>
              <a:t>Revelation</a:t>
            </a:r>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p:txBody>
      </p:sp>
      <p:sp>
        <p:nvSpPr>
          <p:cNvPr id="6" name="Rectangle 5"/>
          <p:cNvSpPr/>
          <p:nvPr/>
        </p:nvSpPr>
        <p:spPr>
          <a:xfrm>
            <a:off x="1051965" y="1375646"/>
            <a:ext cx="10171688" cy="5482354"/>
          </a:xfrm>
          <a:prstGeom prst="rect">
            <a:avLst/>
          </a:prstGeom>
          <a:solidFill>
            <a:srgbClr val="3D6273"/>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r>
              <a:rPr lang="en-ZA" sz="2800" dirty="0">
                <a:effectLst>
                  <a:outerShdw blurRad="38100" dist="38100" dir="2700000" algn="tl">
                    <a:srgbClr val="000000">
                      <a:alpha val="43137"/>
                    </a:srgbClr>
                  </a:outerShdw>
                </a:effectLst>
              </a:rPr>
              <a:t>Being Present</a:t>
            </a:r>
          </a:p>
          <a:p>
            <a:pPr algn="ctr"/>
            <a:endParaRPr lang="en-ZA" sz="4400" dirty="0"/>
          </a:p>
          <a:p>
            <a:pPr algn="ctr"/>
            <a:endParaRPr lang="en-ZA" sz="2800" dirty="0"/>
          </a:p>
          <a:p>
            <a:pPr algn="ctr"/>
            <a:r>
              <a:rPr lang="en-ZA" sz="2800" dirty="0"/>
              <a:t>Living in the now</a:t>
            </a:r>
          </a:p>
          <a:p>
            <a:pPr algn="ctr"/>
            <a:r>
              <a:rPr lang="en-ZA" sz="2800" dirty="0"/>
              <a:t>Be content</a:t>
            </a:r>
          </a:p>
          <a:p>
            <a:pPr algn="ctr"/>
            <a:r>
              <a:rPr lang="en-ZA" sz="2800" dirty="0"/>
              <a:t>Bracketing</a:t>
            </a:r>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p:txBody>
      </p:sp>
      <p:sp>
        <p:nvSpPr>
          <p:cNvPr id="7" name="Rectangle 6"/>
          <p:cNvSpPr/>
          <p:nvPr/>
        </p:nvSpPr>
        <p:spPr>
          <a:xfrm>
            <a:off x="1442630" y="1972733"/>
            <a:ext cx="9467681" cy="4885267"/>
          </a:xfrm>
          <a:prstGeom prst="rect">
            <a:avLst/>
          </a:prstGeom>
          <a:solidFill>
            <a:srgbClr val="487488"/>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r>
              <a:rPr lang="en-ZA" sz="2800" dirty="0">
                <a:effectLst>
                  <a:outerShdw blurRad="38100" dist="38100" dir="2700000" algn="tl">
                    <a:srgbClr val="000000">
                      <a:alpha val="43137"/>
                    </a:srgbClr>
                  </a:outerShdw>
                </a:effectLst>
              </a:rPr>
              <a:t>Listening Intentionally</a:t>
            </a:r>
          </a:p>
          <a:p>
            <a:pPr algn="ctr"/>
            <a:endParaRPr lang="en-ZA" sz="2800" dirty="0">
              <a:effectLst>
                <a:outerShdw blurRad="38100" dist="38100" dir="2700000" algn="tl">
                  <a:srgbClr val="000000">
                    <a:alpha val="43137"/>
                  </a:srgbClr>
                </a:outerShdw>
              </a:effectLst>
            </a:endParaRPr>
          </a:p>
          <a:p>
            <a:pPr algn="ctr"/>
            <a:endParaRPr lang="en-ZA" sz="2800" dirty="0"/>
          </a:p>
          <a:p>
            <a:pPr algn="ctr"/>
            <a:endParaRPr lang="en-ZA" sz="2800" dirty="0"/>
          </a:p>
          <a:p>
            <a:pPr algn="ctr"/>
            <a:endParaRPr lang="en-ZA" sz="2800" dirty="0"/>
          </a:p>
          <a:p>
            <a:pPr algn="ctr"/>
            <a:endParaRPr lang="en-ZA" sz="2800" dirty="0"/>
          </a:p>
          <a:p>
            <a:pPr algn="ctr"/>
            <a:r>
              <a:rPr lang="en-ZA" sz="2800" dirty="0"/>
              <a:t>Hear what is said and communicated</a:t>
            </a:r>
          </a:p>
          <a:p>
            <a:pPr algn="ctr"/>
            <a:r>
              <a:rPr lang="en-ZA" sz="2800" dirty="0"/>
              <a:t>Receptive posture</a:t>
            </a:r>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p:txBody>
      </p:sp>
      <p:sp>
        <p:nvSpPr>
          <p:cNvPr id="8" name="Rectangle 7"/>
          <p:cNvSpPr/>
          <p:nvPr/>
        </p:nvSpPr>
        <p:spPr>
          <a:xfrm>
            <a:off x="1750126" y="2624667"/>
            <a:ext cx="8852687" cy="4233333"/>
          </a:xfrm>
          <a:prstGeom prst="rect">
            <a:avLst/>
          </a:prstGeom>
          <a:solidFill>
            <a:srgbClr val="5589A1"/>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r>
              <a:rPr lang="en-ZA" sz="2800" dirty="0">
                <a:effectLst>
                  <a:outerShdw blurRad="38100" dist="38100" dir="2700000" algn="tl">
                    <a:srgbClr val="000000">
                      <a:alpha val="43137"/>
                    </a:srgbClr>
                  </a:outerShdw>
                </a:effectLst>
              </a:rPr>
              <a:t>Asking</a:t>
            </a:r>
            <a:r>
              <a:rPr lang="en-ZA" sz="2800" dirty="0"/>
              <a:t> </a:t>
            </a:r>
            <a:r>
              <a:rPr lang="en-ZA" sz="2800" dirty="0">
                <a:effectLst>
                  <a:outerShdw blurRad="38100" dist="38100" dir="2700000" algn="tl">
                    <a:srgbClr val="000000">
                      <a:alpha val="43137"/>
                    </a:srgbClr>
                  </a:outerShdw>
                </a:effectLst>
              </a:rPr>
              <a:t>Questions</a:t>
            </a:r>
          </a:p>
          <a:p>
            <a:pPr algn="ctr"/>
            <a:endParaRPr lang="en-ZA" sz="2800" dirty="0">
              <a:effectLst>
                <a:outerShdw blurRad="38100" dist="38100" dir="2700000" algn="tl">
                  <a:srgbClr val="000000">
                    <a:alpha val="43137"/>
                  </a:srgbClr>
                </a:outerShdw>
              </a:effectLst>
            </a:endParaRPr>
          </a:p>
          <a:p>
            <a:pPr algn="ctr"/>
            <a:r>
              <a:rPr lang="en-ZA" sz="2800" dirty="0"/>
              <a:t>Factual Questions</a:t>
            </a:r>
          </a:p>
          <a:p>
            <a:pPr algn="ctr"/>
            <a:r>
              <a:rPr lang="en-ZA" sz="2800" dirty="0"/>
              <a:t>Appreciative Inquiry Questions</a:t>
            </a:r>
          </a:p>
          <a:p>
            <a:pPr algn="ctr"/>
            <a:r>
              <a:rPr lang="en-ZA" sz="2800" dirty="0"/>
              <a:t>Reflective Questions</a:t>
            </a:r>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p:txBody>
      </p:sp>
      <p:sp>
        <p:nvSpPr>
          <p:cNvPr id="9" name="Rectangle 8"/>
          <p:cNvSpPr/>
          <p:nvPr/>
        </p:nvSpPr>
        <p:spPr>
          <a:xfrm>
            <a:off x="2085117" y="3234265"/>
            <a:ext cx="8186871" cy="3623733"/>
          </a:xfrm>
          <a:prstGeom prst="rect">
            <a:avLst/>
          </a:prstGeom>
          <a:solidFill>
            <a:srgbClr val="689AB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r>
              <a:rPr lang="en-ZA" sz="2800" dirty="0">
                <a:effectLst>
                  <a:outerShdw blurRad="38100" dist="38100" dir="2700000" algn="tl">
                    <a:srgbClr val="000000">
                      <a:alpha val="43137"/>
                    </a:srgbClr>
                  </a:outerShdw>
                </a:effectLst>
              </a:rPr>
              <a:t>Reflecting</a:t>
            </a:r>
          </a:p>
          <a:p>
            <a:pPr algn="ctr"/>
            <a:endParaRPr lang="en-ZA" sz="1600" dirty="0">
              <a:effectLst>
                <a:outerShdw blurRad="38100" dist="38100" dir="2700000" algn="tl">
                  <a:srgbClr val="000000">
                    <a:alpha val="43137"/>
                  </a:srgbClr>
                </a:outerShdw>
              </a:effectLst>
            </a:endParaRPr>
          </a:p>
          <a:p>
            <a:pPr algn="ctr"/>
            <a:endParaRPr lang="en-ZA" sz="2800" dirty="0">
              <a:effectLst>
                <a:outerShdw blurRad="38100" dist="38100" dir="2700000" algn="tl">
                  <a:srgbClr val="000000">
                    <a:alpha val="43137"/>
                  </a:srgbClr>
                </a:outerShdw>
              </a:effectLst>
            </a:endParaRPr>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p:txBody>
      </p:sp>
      <p:sp>
        <p:nvSpPr>
          <p:cNvPr id="10" name="Rectangle 9"/>
          <p:cNvSpPr/>
          <p:nvPr/>
        </p:nvSpPr>
        <p:spPr>
          <a:xfrm>
            <a:off x="2481426" y="3695700"/>
            <a:ext cx="7330693" cy="3162300"/>
          </a:xfrm>
          <a:prstGeom prst="rect">
            <a:avLst/>
          </a:prstGeom>
          <a:solidFill>
            <a:srgbClr val="81AABD"/>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r>
              <a:rPr lang="en-ZA" sz="2800" dirty="0">
                <a:effectLst>
                  <a:outerShdw blurRad="38100" dist="38100" dir="2700000" algn="tl">
                    <a:srgbClr val="000000">
                      <a:alpha val="43137"/>
                    </a:srgbClr>
                  </a:outerShdw>
                </a:effectLst>
              </a:rPr>
              <a:t>Providing Thinking Frameworks</a:t>
            </a:r>
          </a:p>
          <a:p>
            <a:pPr algn="ctr"/>
            <a:endParaRPr lang="en-ZA" sz="1600" dirty="0">
              <a:effectLst>
                <a:outerShdw blurRad="38100" dist="38100" dir="2700000" algn="tl">
                  <a:srgbClr val="000000">
                    <a:alpha val="43137"/>
                  </a:srgbClr>
                </a:outerShdw>
              </a:effectLst>
            </a:endParaRPr>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p:txBody>
      </p:sp>
    </p:spTree>
    <p:extLst>
      <p:ext uri="{BB962C8B-B14F-4D97-AF65-F5344CB8AC3E}">
        <p14:creationId xmlns:p14="http://schemas.microsoft.com/office/powerpoint/2010/main" val="1234564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fade">
                                      <p:cBhvr>
                                        <p:cTn id="12" dur="500"/>
                                        <p:tgtEl>
                                          <p:spTgt spid="5">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0" end="10"/>
                                            </p:txEl>
                                          </p:spTgt>
                                        </p:tgtEl>
                                        <p:attrNameLst>
                                          <p:attrName>style.visibility</p:attrName>
                                        </p:attrNameLst>
                                      </p:cBhvr>
                                      <p:to>
                                        <p:strVal val="visible"/>
                                      </p:to>
                                    </p:set>
                                    <p:animEffect transition="in" filter="fade">
                                      <p:cBhvr>
                                        <p:cTn id="17" dur="500"/>
                                        <p:tgtEl>
                                          <p:spTgt spid="5">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15" end="15"/>
                                            </p:txEl>
                                          </p:spTgt>
                                        </p:tgtEl>
                                        <p:attrNameLst>
                                          <p:attrName>style.visibility</p:attrName>
                                        </p:attrNameLst>
                                      </p:cBhvr>
                                      <p:to>
                                        <p:strVal val="visible"/>
                                      </p:to>
                                    </p:set>
                                    <p:animEffect transition="in" filter="fade">
                                      <p:cBhvr>
                                        <p:cTn id="22" dur="500"/>
                                        <p:tgtEl>
                                          <p:spTgt spid="5">
                                            <p:txEl>
                                              <p:pRg st="15" end="1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16" end="16"/>
                                            </p:txEl>
                                          </p:spTgt>
                                        </p:tgtEl>
                                        <p:attrNameLst>
                                          <p:attrName>style.visibility</p:attrName>
                                        </p:attrNameLst>
                                      </p:cBhvr>
                                      <p:to>
                                        <p:strVal val="visible"/>
                                      </p:to>
                                    </p:set>
                                    <p:animEffect transition="in" filter="fade">
                                      <p:cBhvr>
                                        <p:cTn id="27" dur="500"/>
                                        <p:tgtEl>
                                          <p:spTgt spid="5">
                                            <p:txEl>
                                              <p:pRg st="16" end="1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17" end="17"/>
                                            </p:txEl>
                                          </p:spTgt>
                                        </p:tgtEl>
                                        <p:attrNameLst>
                                          <p:attrName>style.visibility</p:attrName>
                                        </p:attrNameLst>
                                      </p:cBhvr>
                                      <p:to>
                                        <p:strVal val="visible"/>
                                      </p:to>
                                    </p:set>
                                    <p:animEffect transition="in" filter="fade">
                                      <p:cBhvr>
                                        <p:cTn id="32" dur="500"/>
                                        <p:tgtEl>
                                          <p:spTgt spid="5">
                                            <p:txEl>
                                              <p:pRg st="17" end="1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bg/>
                                          </p:spTgt>
                                        </p:tgtEl>
                                        <p:attrNameLst>
                                          <p:attrName>style.visibility</p:attrName>
                                        </p:attrNameLst>
                                      </p:cBhvr>
                                      <p:to>
                                        <p:strVal val="visible"/>
                                      </p:to>
                                    </p:set>
                                    <p:animEffect transition="in" filter="fade">
                                      <p:cBhvr>
                                        <p:cTn id="37" dur="500"/>
                                        <p:tgtEl>
                                          <p:spTgt spid="6">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10" end="10"/>
                                            </p:txEl>
                                          </p:spTgt>
                                        </p:tgtEl>
                                        <p:attrNameLst>
                                          <p:attrName>style.visibility</p:attrName>
                                        </p:attrNameLst>
                                      </p:cBhvr>
                                      <p:to>
                                        <p:strVal val="visible"/>
                                      </p:to>
                                    </p:set>
                                    <p:animEffect transition="in" filter="fade">
                                      <p:cBhvr>
                                        <p:cTn id="42" dur="500"/>
                                        <p:tgtEl>
                                          <p:spTgt spid="6">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13" end="13"/>
                                            </p:txEl>
                                          </p:spTgt>
                                        </p:tgtEl>
                                        <p:attrNameLst>
                                          <p:attrName>style.visibility</p:attrName>
                                        </p:attrNameLst>
                                      </p:cBhvr>
                                      <p:to>
                                        <p:strVal val="visible"/>
                                      </p:to>
                                    </p:set>
                                    <p:animEffect transition="in" filter="fade">
                                      <p:cBhvr>
                                        <p:cTn id="47" dur="500"/>
                                        <p:tgtEl>
                                          <p:spTgt spid="6">
                                            <p:txEl>
                                              <p:pRg st="13" end="1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14" end="14"/>
                                            </p:txEl>
                                          </p:spTgt>
                                        </p:tgtEl>
                                        <p:attrNameLst>
                                          <p:attrName>style.visibility</p:attrName>
                                        </p:attrNameLst>
                                      </p:cBhvr>
                                      <p:to>
                                        <p:strVal val="visible"/>
                                      </p:to>
                                    </p:set>
                                    <p:animEffect transition="in" filter="fade">
                                      <p:cBhvr>
                                        <p:cTn id="52" dur="500"/>
                                        <p:tgtEl>
                                          <p:spTgt spid="6">
                                            <p:txEl>
                                              <p:pRg st="14" end="1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txEl>
                                              <p:pRg st="15" end="15"/>
                                            </p:txEl>
                                          </p:spTgt>
                                        </p:tgtEl>
                                        <p:attrNameLst>
                                          <p:attrName>style.visibility</p:attrName>
                                        </p:attrNameLst>
                                      </p:cBhvr>
                                      <p:to>
                                        <p:strVal val="visible"/>
                                      </p:to>
                                    </p:set>
                                    <p:animEffect transition="in" filter="fade">
                                      <p:cBhvr>
                                        <p:cTn id="57" dur="500"/>
                                        <p:tgtEl>
                                          <p:spTgt spid="6">
                                            <p:txEl>
                                              <p:pRg st="15" end="1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bg/>
                                          </p:spTgt>
                                        </p:tgtEl>
                                        <p:attrNameLst>
                                          <p:attrName>style.visibility</p:attrName>
                                        </p:attrNameLst>
                                      </p:cBhvr>
                                      <p:to>
                                        <p:strVal val="visible"/>
                                      </p:to>
                                    </p:set>
                                    <p:animEffect transition="in" filter="fade">
                                      <p:cBhvr>
                                        <p:cTn id="62" dur="500"/>
                                        <p:tgtEl>
                                          <p:spTgt spid="7">
                                            <p:bg/>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
                                            <p:txEl>
                                              <p:pRg st="10" end="10"/>
                                            </p:txEl>
                                          </p:spTgt>
                                        </p:tgtEl>
                                        <p:attrNameLst>
                                          <p:attrName>style.visibility</p:attrName>
                                        </p:attrNameLst>
                                      </p:cBhvr>
                                      <p:to>
                                        <p:strVal val="visible"/>
                                      </p:to>
                                    </p:set>
                                    <p:animEffect transition="in" filter="fade">
                                      <p:cBhvr>
                                        <p:cTn id="67" dur="500"/>
                                        <p:tgtEl>
                                          <p:spTgt spid="7">
                                            <p:txEl>
                                              <p:pRg st="10" end="1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
                                            <p:txEl>
                                              <p:pRg st="16" end="16"/>
                                            </p:txEl>
                                          </p:spTgt>
                                        </p:tgtEl>
                                        <p:attrNameLst>
                                          <p:attrName>style.visibility</p:attrName>
                                        </p:attrNameLst>
                                      </p:cBhvr>
                                      <p:to>
                                        <p:strVal val="visible"/>
                                      </p:to>
                                    </p:set>
                                    <p:animEffect transition="in" filter="fade">
                                      <p:cBhvr>
                                        <p:cTn id="72" dur="500"/>
                                        <p:tgtEl>
                                          <p:spTgt spid="7">
                                            <p:txEl>
                                              <p:pRg st="16" end="1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
                                            <p:txEl>
                                              <p:pRg st="17" end="17"/>
                                            </p:txEl>
                                          </p:spTgt>
                                        </p:tgtEl>
                                        <p:attrNameLst>
                                          <p:attrName>style.visibility</p:attrName>
                                        </p:attrNameLst>
                                      </p:cBhvr>
                                      <p:to>
                                        <p:strVal val="visible"/>
                                      </p:to>
                                    </p:set>
                                    <p:animEffect transition="in" filter="fade">
                                      <p:cBhvr>
                                        <p:cTn id="77" dur="500"/>
                                        <p:tgtEl>
                                          <p:spTgt spid="7">
                                            <p:txEl>
                                              <p:pRg st="17" end="17"/>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8">
                                            <p:bg/>
                                          </p:spTgt>
                                        </p:tgtEl>
                                        <p:attrNameLst>
                                          <p:attrName>style.visibility</p:attrName>
                                        </p:attrNameLst>
                                      </p:cBhvr>
                                      <p:to>
                                        <p:strVal val="visible"/>
                                      </p:to>
                                    </p:set>
                                    <p:animEffect transition="in" filter="fade">
                                      <p:cBhvr>
                                        <p:cTn id="82" dur="500"/>
                                        <p:tgtEl>
                                          <p:spTgt spid="8">
                                            <p:bg/>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8">
                                            <p:txEl>
                                              <p:pRg st="10" end="10"/>
                                            </p:txEl>
                                          </p:spTgt>
                                        </p:tgtEl>
                                        <p:attrNameLst>
                                          <p:attrName>style.visibility</p:attrName>
                                        </p:attrNameLst>
                                      </p:cBhvr>
                                      <p:to>
                                        <p:strVal val="visible"/>
                                      </p:to>
                                    </p:set>
                                    <p:animEffect transition="in" filter="fade">
                                      <p:cBhvr>
                                        <p:cTn id="87" dur="500"/>
                                        <p:tgtEl>
                                          <p:spTgt spid="8">
                                            <p:txEl>
                                              <p:pRg st="10" end="1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8">
                                            <p:txEl>
                                              <p:pRg st="12" end="12"/>
                                            </p:txEl>
                                          </p:spTgt>
                                        </p:tgtEl>
                                        <p:attrNameLst>
                                          <p:attrName>style.visibility</p:attrName>
                                        </p:attrNameLst>
                                      </p:cBhvr>
                                      <p:to>
                                        <p:strVal val="visible"/>
                                      </p:to>
                                    </p:set>
                                    <p:animEffect transition="in" filter="fade">
                                      <p:cBhvr>
                                        <p:cTn id="92" dur="500"/>
                                        <p:tgtEl>
                                          <p:spTgt spid="8">
                                            <p:txEl>
                                              <p:pRg st="12" end="12"/>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8">
                                            <p:txEl>
                                              <p:pRg st="13" end="13"/>
                                            </p:txEl>
                                          </p:spTgt>
                                        </p:tgtEl>
                                        <p:attrNameLst>
                                          <p:attrName>style.visibility</p:attrName>
                                        </p:attrNameLst>
                                      </p:cBhvr>
                                      <p:to>
                                        <p:strVal val="visible"/>
                                      </p:to>
                                    </p:set>
                                    <p:animEffect transition="in" filter="fade">
                                      <p:cBhvr>
                                        <p:cTn id="97" dur="500"/>
                                        <p:tgtEl>
                                          <p:spTgt spid="8">
                                            <p:txEl>
                                              <p:pRg st="13" end="13"/>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8">
                                            <p:txEl>
                                              <p:pRg st="14" end="14"/>
                                            </p:txEl>
                                          </p:spTgt>
                                        </p:tgtEl>
                                        <p:attrNameLst>
                                          <p:attrName>style.visibility</p:attrName>
                                        </p:attrNameLst>
                                      </p:cBhvr>
                                      <p:to>
                                        <p:strVal val="visible"/>
                                      </p:to>
                                    </p:set>
                                    <p:animEffect transition="in" filter="fade">
                                      <p:cBhvr>
                                        <p:cTn id="102" dur="500"/>
                                        <p:tgtEl>
                                          <p:spTgt spid="8">
                                            <p:txEl>
                                              <p:pRg st="14" end="14"/>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9"/>
                                        </p:tgtEl>
                                        <p:attrNameLst>
                                          <p:attrName>style.visibility</p:attrName>
                                        </p:attrNameLst>
                                      </p:cBhvr>
                                      <p:to>
                                        <p:strVal val="visible"/>
                                      </p:to>
                                    </p:set>
                                    <p:animEffect transition="in" filter="fade">
                                      <p:cBhvr>
                                        <p:cTn id="107" dur="500"/>
                                        <p:tgtEl>
                                          <p:spTgt spid="9"/>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10"/>
                                        </p:tgtEl>
                                        <p:attrNameLst>
                                          <p:attrName>style.visibility</p:attrName>
                                        </p:attrNameLst>
                                      </p:cBhvr>
                                      <p:to>
                                        <p:strVal val="visible"/>
                                      </p:to>
                                    </p:set>
                                    <p:animEffect transition="in" filter="fade">
                                      <p:cBhvr>
                                        <p:cTn id="1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P spid="6" grpId="0" build="p" animBg="1"/>
      <p:bldP spid="7" grpId="0" build="p" animBg="1"/>
      <p:bldP spid="8" grpId="0" build="p"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323681" y="0"/>
            <a:ext cx="11539243" cy="6858000"/>
          </a:xfrm>
          <a:prstGeom prst="rect">
            <a:avLst/>
          </a:prstGeom>
          <a:solidFill>
            <a:schemeClr val="bg1">
              <a:lumMod val="75000"/>
              <a:lumOff val="25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ZA" sz="2800" dirty="0">
                <a:solidFill>
                  <a:schemeClr val="tx1">
                    <a:lumMod val="50000"/>
                  </a:schemeClr>
                </a:solidFill>
              </a:rPr>
              <a:t>Meaningful Conversations</a:t>
            </a: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4000" dirty="0">
              <a:solidFill>
                <a:schemeClr val="tx1">
                  <a:lumMod val="50000"/>
                </a:schemeClr>
              </a:solidFill>
            </a:endParaRPr>
          </a:p>
        </p:txBody>
      </p:sp>
      <p:sp>
        <p:nvSpPr>
          <p:cNvPr id="5" name="Rectangle 4"/>
          <p:cNvSpPr/>
          <p:nvPr/>
        </p:nvSpPr>
        <p:spPr>
          <a:xfrm>
            <a:off x="679731" y="712099"/>
            <a:ext cx="10875695" cy="6145901"/>
          </a:xfrm>
          <a:prstGeom prst="rect">
            <a:avLst/>
          </a:prstGeom>
          <a:solidFill>
            <a:schemeClr val="bg1">
              <a:lumMod val="75000"/>
              <a:lumOff val="25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r>
              <a:rPr lang="en-ZA" sz="2800" dirty="0">
                <a:solidFill>
                  <a:schemeClr val="tx1">
                    <a:lumMod val="50000"/>
                  </a:schemeClr>
                </a:solidFill>
              </a:rPr>
              <a:t>Reflective Space</a:t>
            </a: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r>
              <a:rPr lang="en-ZA" sz="2800" dirty="0">
                <a:solidFill>
                  <a:schemeClr val="tx1">
                    <a:lumMod val="50000"/>
                  </a:schemeClr>
                </a:solidFill>
              </a:rPr>
              <a:t>Feedback</a:t>
            </a:r>
          </a:p>
          <a:p>
            <a:pPr algn="ctr"/>
            <a:r>
              <a:rPr lang="en-ZA" sz="2800" dirty="0">
                <a:solidFill>
                  <a:schemeClr val="tx1">
                    <a:lumMod val="50000"/>
                  </a:schemeClr>
                </a:solidFill>
              </a:rPr>
              <a:t>Self-Disclosure</a:t>
            </a:r>
          </a:p>
          <a:p>
            <a:pPr algn="ctr"/>
            <a:r>
              <a:rPr lang="en-ZA" sz="2800" dirty="0">
                <a:solidFill>
                  <a:schemeClr val="tx1">
                    <a:lumMod val="50000"/>
                  </a:schemeClr>
                </a:solidFill>
              </a:rPr>
              <a:t>Revelation</a:t>
            </a: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p:txBody>
      </p:sp>
      <p:sp>
        <p:nvSpPr>
          <p:cNvPr id="6" name="Rectangle 5"/>
          <p:cNvSpPr/>
          <p:nvPr/>
        </p:nvSpPr>
        <p:spPr>
          <a:xfrm>
            <a:off x="1051965" y="1375646"/>
            <a:ext cx="10171688" cy="5482354"/>
          </a:xfrm>
          <a:prstGeom prst="rect">
            <a:avLst/>
          </a:prstGeom>
          <a:solidFill>
            <a:srgbClr val="3D6273"/>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r>
              <a:rPr lang="en-ZA" sz="2800" dirty="0">
                <a:effectLst>
                  <a:outerShdw blurRad="38100" dist="38100" dir="2700000" algn="tl">
                    <a:srgbClr val="000000">
                      <a:alpha val="43137"/>
                    </a:srgbClr>
                  </a:outerShdw>
                </a:effectLst>
              </a:rPr>
              <a:t>Being Present</a:t>
            </a:r>
          </a:p>
          <a:p>
            <a:pPr algn="ctr"/>
            <a:endParaRPr lang="en-ZA" sz="4400" dirty="0"/>
          </a:p>
          <a:p>
            <a:pPr algn="ctr"/>
            <a:endParaRPr lang="en-ZA" sz="2800" dirty="0"/>
          </a:p>
          <a:p>
            <a:pPr algn="ctr"/>
            <a:r>
              <a:rPr lang="en-ZA" sz="2800" dirty="0"/>
              <a:t>Living in the now</a:t>
            </a:r>
          </a:p>
          <a:p>
            <a:pPr algn="ctr"/>
            <a:r>
              <a:rPr lang="en-ZA" sz="2800" dirty="0"/>
              <a:t>Be content</a:t>
            </a:r>
          </a:p>
          <a:p>
            <a:pPr algn="ctr"/>
            <a:r>
              <a:rPr lang="en-ZA" sz="2800" dirty="0"/>
              <a:t>Bracketing</a:t>
            </a:r>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a:p>
            <a:pPr algn="ctr"/>
            <a:endParaRPr lang="en-ZA" sz="2800" dirty="0"/>
          </a:p>
        </p:txBody>
      </p:sp>
      <p:sp>
        <p:nvSpPr>
          <p:cNvPr id="7" name="Rectangle 6"/>
          <p:cNvSpPr/>
          <p:nvPr/>
        </p:nvSpPr>
        <p:spPr>
          <a:xfrm>
            <a:off x="1442630" y="1972733"/>
            <a:ext cx="9467681" cy="4885267"/>
          </a:xfrm>
          <a:prstGeom prst="rect">
            <a:avLst/>
          </a:prstGeom>
          <a:solidFill>
            <a:schemeClr val="bg1">
              <a:lumMod val="75000"/>
              <a:lumOff val="25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r>
              <a:rPr lang="en-ZA" sz="2800" dirty="0">
                <a:solidFill>
                  <a:schemeClr val="tx1">
                    <a:lumMod val="50000"/>
                  </a:schemeClr>
                </a:solidFill>
              </a:rPr>
              <a:t>Listening Intentionally</a:t>
            </a: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r>
              <a:rPr lang="en-ZA" sz="2800" dirty="0">
                <a:solidFill>
                  <a:schemeClr val="tx1">
                    <a:lumMod val="50000"/>
                  </a:schemeClr>
                </a:solidFill>
              </a:rPr>
              <a:t>Hear what is said and communicated</a:t>
            </a:r>
          </a:p>
          <a:p>
            <a:pPr algn="ctr"/>
            <a:r>
              <a:rPr lang="en-ZA" sz="2800" dirty="0">
                <a:solidFill>
                  <a:schemeClr val="tx1">
                    <a:lumMod val="50000"/>
                  </a:schemeClr>
                </a:solidFill>
              </a:rPr>
              <a:t>Receptive posture</a:t>
            </a: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p:txBody>
      </p:sp>
      <p:sp>
        <p:nvSpPr>
          <p:cNvPr id="8" name="Rectangle 7"/>
          <p:cNvSpPr/>
          <p:nvPr/>
        </p:nvSpPr>
        <p:spPr>
          <a:xfrm>
            <a:off x="1750126" y="2624667"/>
            <a:ext cx="8852687" cy="4233333"/>
          </a:xfrm>
          <a:prstGeom prst="rect">
            <a:avLst/>
          </a:prstGeom>
          <a:solidFill>
            <a:schemeClr val="bg1">
              <a:lumMod val="75000"/>
              <a:lumOff val="25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r>
              <a:rPr lang="en-ZA" sz="2800" dirty="0">
                <a:solidFill>
                  <a:schemeClr val="tx1">
                    <a:lumMod val="50000"/>
                  </a:schemeClr>
                </a:solidFill>
              </a:rPr>
              <a:t>Asking Questions</a:t>
            </a:r>
          </a:p>
          <a:p>
            <a:pPr algn="ctr"/>
            <a:endParaRPr lang="en-ZA" sz="2800" dirty="0">
              <a:solidFill>
                <a:schemeClr val="tx1">
                  <a:lumMod val="50000"/>
                </a:schemeClr>
              </a:solidFill>
            </a:endParaRPr>
          </a:p>
          <a:p>
            <a:pPr algn="ctr"/>
            <a:r>
              <a:rPr lang="en-ZA" sz="2800" dirty="0">
                <a:solidFill>
                  <a:schemeClr val="tx1">
                    <a:lumMod val="50000"/>
                  </a:schemeClr>
                </a:solidFill>
              </a:rPr>
              <a:t>Factual Questions</a:t>
            </a:r>
          </a:p>
          <a:p>
            <a:pPr algn="ctr"/>
            <a:r>
              <a:rPr lang="en-ZA" sz="2800" dirty="0">
                <a:solidFill>
                  <a:schemeClr val="tx1">
                    <a:lumMod val="50000"/>
                  </a:schemeClr>
                </a:solidFill>
              </a:rPr>
              <a:t>Appreciative Inquiry Questions</a:t>
            </a:r>
          </a:p>
          <a:p>
            <a:pPr algn="ctr"/>
            <a:r>
              <a:rPr lang="en-ZA" sz="2800" dirty="0">
                <a:solidFill>
                  <a:schemeClr val="tx1">
                    <a:lumMod val="50000"/>
                  </a:schemeClr>
                </a:solidFill>
              </a:rPr>
              <a:t>Reflective Questions</a:t>
            </a: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p:txBody>
      </p:sp>
      <p:sp>
        <p:nvSpPr>
          <p:cNvPr id="9" name="Rectangle 8"/>
          <p:cNvSpPr/>
          <p:nvPr/>
        </p:nvSpPr>
        <p:spPr>
          <a:xfrm>
            <a:off x="2085117" y="3234265"/>
            <a:ext cx="8186871" cy="3623733"/>
          </a:xfrm>
          <a:prstGeom prst="rect">
            <a:avLst/>
          </a:prstGeom>
          <a:solidFill>
            <a:schemeClr val="bg1">
              <a:lumMod val="75000"/>
              <a:lumOff val="25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r>
              <a:rPr lang="en-ZA" sz="2800" dirty="0">
                <a:solidFill>
                  <a:schemeClr val="tx1">
                    <a:lumMod val="50000"/>
                  </a:schemeClr>
                </a:solidFill>
              </a:rPr>
              <a:t>Reflecting</a:t>
            </a:r>
          </a:p>
          <a:p>
            <a:pPr algn="ctr"/>
            <a:endParaRPr lang="en-ZA" sz="16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p:txBody>
      </p:sp>
      <p:sp>
        <p:nvSpPr>
          <p:cNvPr id="10" name="Rectangle 9"/>
          <p:cNvSpPr/>
          <p:nvPr/>
        </p:nvSpPr>
        <p:spPr>
          <a:xfrm>
            <a:off x="2481426" y="3695700"/>
            <a:ext cx="7330693" cy="3162300"/>
          </a:xfrm>
          <a:prstGeom prst="rect">
            <a:avLst/>
          </a:prstGeom>
          <a:solidFill>
            <a:schemeClr val="bg1">
              <a:lumMod val="75000"/>
              <a:lumOff val="25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r>
              <a:rPr lang="en-ZA" sz="2800" dirty="0">
                <a:solidFill>
                  <a:schemeClr val="tx1">
                    <a:lumMod val="50000"/>
                  </a:schemeClr>
                </a:solidFill>
              </a:rPr>
              <a:t>Providing Thinking Frameworks</a:t>
            </a:r>
          </a:p>
          <a:p>
            <a:pPr algn="ctr"/>
            <a:endParaRPr lang="en-ZA" sz="16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a:p>
            <a:pPr algn="ctr"/>
            <a:endParaRPr lang="en-ZA" sz="2800" dirty="0">
              <a:solidFill>
                <a:schemeClr val="tx1">
                  <a:lumMod val="50000"/>
                </a:schemeClr>
              </a:solidFill>
            </a:endParaRPr>
          </a:p>
        </p:txBody>
      </p:sp>
    </p:spTree>
    <p:extLst>
      <p:ext uri="{BB962C8B-B14F-4D97-AF65-F5344CB8AC3E}">
        <p14:creationId xmlns:p14="http://schemas.microsoft.com/office/powerpoint/2010/main" val="32556888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fade">
                                      <p:cBhvr>
                                        <p:cTn id="12" dur="500"/>
                                        <p:tgtEl>
                                          <p:spTgt spid="5">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0" end="10"/>
                                            </p:txEl>
                                          </p:spTgt>
                                        </p:tgtEl>
                                        <p:attrNameLst>
                                          <p:attrName>style.visibility</p:attrName>
                                        </p:attrNameLst>
                                      </p:cBhvr>
                                      <p:to>
                                        <p:strVal val="visible"/>
                                      </p:to>
                                    </p:set>
                                    <p:animEffect transition="in" filter="fade">
                                      <p:cBhvr>
                                        <p:cTn id="17" dur="500"/>
                                        <p:tgtEl>
                                          <p:spTgt spid="5">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15" end="15"/>
                                            </p:txEl>
                                          </p:spTgt>
                                        </p:tgtEl>
                                        <p:attrNameLst>
                                          <p:attrName>style.visibility</p:attrName>
                                        </p:attrNameLst>
                                      </p:cBhvr>
                                      <p:to>
                                        <p:strVal val="visible"/>
                                      </p:to>
                                    </p:set>
                                    <p:animEffect transition="in" filter="fade">
                                      <p:cBhvr>
                                        <p:cTn id="22" dur="500"/>
                                        <p:tgtEl>
                                          <p:spTgt spid="5">
                                            <p:txEl>
                                              <p:pRg st="15" end="1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16" end="16"/>
                                            </p:txEl>
                                          </p:spTgt>
                                        </p:tgtEl>
                                        <p:attrNameLst>
                                          <p:attrName>style.visibility</p:attrName>
                                        </p:attrNameLst>
                                      </p:cBhvr>
                                      <p:to>
                                        <p:strVal val="visible"/>
                                      </p:to>
                                    </p:set>
                                    <p:animEffect transition="in" filter="fade">
                                      <p:cBhvr>
                                        <p:cTn id="27" dur="500"/>
                                        <p:tgtEl>
                                          <p:spTgt spid="5">
                                            <p:txEl>
                                              <p:pRg st="16" end="1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17" end="17"/>
                                            </p:txEl>
                                          </p:spTgt>
                                        </p:tgtEl>
                                        <p:attrNameLst>
                                          <p:attrName>style.visibility</p:attrName>
                                        </p:attrNameLst>
                                      </p:cBhvr>
                                      <p:to>
                                        <p:strVal val="visible"/>
                                      </p:to>
                                    </p:set>
                                    <p:animEffect transition="in" filter="fade">
                                      <p:cBhvr>
                                        <p:cTn id="32" dur="500"/>
                                        <p:tgtEl>
                                          <p:spTgt spid="5">
                                            <p:txEl>
                                              <p:pRg st="17" end="1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bg/>
                                          </p:spTgt>
                                        </p:tgtEl>
                                        <p:attrNameLst>
                                          <p:attrName>style.visibility</p:attrName>
                                        </p:attrNameLst>
                                      </p:cBhvr>
                                      <p:to>
                                        <p:strVal val="visible"/>
                                      </p:to>
                                    </p:set>
                                    <p:animEffect transition="in" filter="fade">
                                      <p:cBhvr>
                                        <p:cTn id="37" dur="500"/>
                                        <p:tgtEl>
                                          <p:spTgt spid="6">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10" end="10"/>
                                            </p:txEl>
                                          </p:spTgt>
                                        </p:tgtEl>
                                        <p:attrNameLst>
                                          <p:attrName>style.visibility</p:attrName>
                                        </p:attrNameLst>
                                      </p:cBhvr>
                                      <p:to>
                                        <p:strVal val="visible"/>
                                      </p:to>
                                    </p:set>
                                    <p:animEffect transition="in" filter="fade">
                                      <p:cBhvr>
                                        <p:cTn id="42" dur="500"/>
                                        <p:tgtEl>
                                          <p:spTgt spid="6">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13" end="13"/>
                                            </p:txEl>
                                          </p:spTgt>
                                        </p:tgtEl>
                                        <p:attrNameLst>
                                          <p:attrName>style.visibility</p:attrName>
                                        </p:attrNameLst>
                                      </p:cBhvr>
                                      <p:to>
                                        <p:strVal val="visible"/>
                                      </p:to>
                                    </p:set>
                                    <p:animEffect transition="in" filter="fade">
                                      <p:cBhvr>
                                        <p:cTn id="47" dur="500"/>
                                        <p:tgtEl>
                                          <p:spTgt spid="6">
                                            <p:txEl>
                                              <p:pRg st="13" end="1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14" end="14"/>
                                            </p:txEl>
                                          </p:spTgt>
                                        </p:tgtEl>
                                        <p:attrNameLst>
                                          <p:attrName>style.visibility</p:attrName>
                                        </p:attrNameLst>
                                      </p:cBhvr>
                                      <p:to>
                                        <p:strVal val="visible"/>
                                      </p:to>
                                    </p:set>
                                    <p:animEffect transition="in" filter="fade">
                                      <p:cBhvr>
                                        <p:cTn id="52" dur="500"/>
                                        <p:tgtEl>
                                          <p:spTgt spid="6">
                                            <p:txEl>
                                              <p:pRg st="14" end="1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txEl>
                                              <p:pRg st="15" end="15"/>
                                            </p:txEl>
                                          </p:spTgt>
                                        </p:tgtEl>
                                        <p:attrNameLst>
                                          <p:attrName>style.visibility</p:attrName>
                                        </p:attrNameLst>
                                      </p:cBhvr>
                                      <p:to>
                                        <p:strVal val="visible"/>
                                      </p:to>
                                    </p:set>
                                    <p:animEffect transition="in" filter="fade">
                                      <p:cBhvr>
                                        <p:cTn id="57" dur="500"/>
                                        <p:tgtEl>
                                          <p:spTgt spid="6">
                                            <p:txEl>
                                              <p:pRg st="15" end="1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bg/>
                                          </p:spTgt>
                                        </p:tgtEl>
                                        <p:attrNameLst>
                                          <p:attrName>style.visibility</p:attrName>
                                        </p:attrNameLst>
                                      </p:cBhvr>
                                      <p:to>
                                        <p:strVal val="visible"/>
                                      </p:to>
                                    </p:set>
                                    <p:animEffect transition="in" filter="fade">
                                      <p:cBhvr>
                                        <p:cTn id="62" dur="500"/>
                                        <p:tgtEl>
                                          <p:spTgt spid="7">
                                            <p:bg/>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
                                            <p:txEl>
                                              <p:pRg st="10" end="10"/>
                                            </p:txEl>
                                          </p:spTgt>
                                        </p:tgtEl>
                                        <p:attrNameLst>
                                          <p:attrName>style.visibility</p:attrName>
                                        </p:attrNameLst>
                                      </p:cBhvr>
                                      <p:to>
                                        <p:strVal val="visible"/>
                                      </p:to>
                                    </p:set>
                                    <p:animEffect transition="in" filter="fade">
                                      <p:cBhvr>
                                        <p:cTn id="67" dur="500"/>
                                        <p:tgtEl>
                                          <p:spTgt spid="7">
                                            <p:txEl>
                                              <p:pRg st="10" end="1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
                                            <p:txEl>
                                              <p:pRg st="16" end="16"/>
                                            </p:txEl>
                                          </p:spTgt>
                                        </p:tgtEl>
                                        <p:attrNameLst>
                                          <p:attrName>style.visibility</p:attrName>
                                        </p:attrNameLst>
                                      </p:cBhvr>
                                      <p:to>
                                        <p:strVal val="visible"/>
                                      </p:to>
                                    </p:set>
                                    <p:animEffect transition="in" filter="fade">
                                      <p:cBhvr>
                                        <p:cTn id="72" dur="500"/>
                                        <p:tgtEl>
                                          <p:spTgt spid="7">
                                            <p:txEl>
                                              <p:pRg st="16" end="1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
                                            <p:txEl>
                                              <p:pRg st="17" end="17"/>
                                            </p:txEl>
                                          </p:spTgt>
                                        </p:tgtEl>
                                        <p:attrNameLst>
                                          <p:attrName>style.visibility</p:attrName>
                                        </p:attrNameLst>
                                      </p:cBhvr>
                                      <p:to>
                                        <p:strVal val="visible"/>
                                      </p:to>
                                    </p:set>
                                    <p:animEffect transition="in" filter="fade">
                                      <p:cBhvr>
                                        <p:cTn id="77" dur="500"/>
                                        <p:tgtEl>
                                          <p:spTgt spid="7">
                                            <p:txEl>
                                              <p:pRg st="17" end="17"/>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8">
                                            <p:bg/>
                                          </p:spTgt>
                                        </p:tgtEl>
                                        <p:attrNameLst>
                                          <p:attrName>style.visibility</p:attrName>
                                        </p:attrNameLst>
                                      </p:cBhvr>
                                      <p:to>
                                        <p:strVal val="visible"/>
                                      </p:to>
                                    </p:set>
                                    <p:animEffect transition="in" filter="fade">
                                      <p:cBhvr>
                                        <p:cTn id="82" dur="500"/>
                                        <p:tgtEl>
                                          <p:spTgt spid="8">
                                            <p:bg/>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8">
                                            <p:txEl>
                                              <p:pRg st="10" end="10"/>
                                            </p:txEl>
                                          </p:spTgt>
                                        </p:tgtEl>
                                        <p:attrNameLst>
                                          <p:attrName>style.visibility</p:attrName>
                                        </p:attrNameLst>
                                      </p:cBhvr>
                                      <p:to>
                                        <p:strVal val="visible"/>
                                      </p:to>
                                    </p:set>
                                    <p:animEffect transition="in" filter="fade">
                                      <p:cBhvr>
                                        <p:cTn id="87" dur="500"/>
                                        <p:tgtEl>
                                          <p:spTgt spid="8">
                                            <p:txEl>
                                              <p:pRg st="10" end="1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8">
                                            <p:txEl>
                                              <p:pRg st="12" end="12"/>
                                            </p:txEl>
                                          </p:spTgt>
                                        </p:tgtEl>
                                        <p:attrNameLst>
                                          <p:attrName>style.visibility</p:attrName>
                                        </p:attrNameLst>
                                      </p:cBhvr>
                                      <p:to>
                                        <p:strVal val="visible"/>
                                      </p:to>
                                    </p:set>
                                    <p:animEffect transition="in" filter="fade">
                                      <p:cBhvr>
                                        <p:cTn id="92" dur="500"/>
                                        <p:tgtEl>
                                          <p:spTgt spid="8">
                                            <p:txEl>
                                              <p:pRg st="12" end="12"/>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8">
                                            <p:txEl>
                                              <p:pRg st="13" end="13"/>
                                            </p:txEl>
                                          </p:spTgt>
                                        </p:tgtEl>
                                        <p:attrNameLst>
                                          <p:attrName>style.visibility</p:attrName>
                                        </p:attrNameLst>
                                      </p:cBhvr>
                                      <p:to>
                                        <p:strVal val="visible"/>
                                      </p:to>
                                    </p:set>
                                    <p:animEffect transition="in" filter="fade">
                                      <p:cBhvr>
                                        <p:cTn id="97" dur="500"/>
                                        <p:tgtEl>
                                          <p:spTgt spid="8">
                                            <p:txEl>
                                              <p:pRg st="13" end="13"/>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8">
                                            <p:txEl>
                                              <p:pRg st="14" end="14"/>
                                            </p:txEl>
                                          </p:spTgt>
                                        </p:tgtEl>
                                        <p:attrNameLst>
                                          <p:attrName>style.visibility</p:attrName>
                                        </p:attrNameLst>
                                      </p:cBhvr>
                                      <p:to>
                                        <p:strVal val="visible"/>
                                      </p:to>
                                    </p:set>
                                    <p:animEffect transition="in" filter="fade">
                                      <p:cBhvr>
                                        <p:cTn id="102" dur="500"/>
                                        <p:tgtEl>
                                          <p:spTgt spid="8">
                                            <p:txEl>
                                              <p:pRg st="14" end="14"/>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9"/>
                                        </p:tgtEl>
                                        <p:attrNameLst>
                                          <p:attrName>style.visibility</p:attrName>
                                        </p:attrNameLst>
                                      </p:cBhvr>
                                      <p:to>
                                        <p:strVal val="visible"/>
                                      </p:to>
                                    </p:set>
                                    <p:animEffect transition="in" filter="fade">
                                      <p:cBhvr>
                                        <p:cTn id="107" dur="500"/>
                                        <p:tgtEl>
                                          <p:spTgt spid="9"/>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10"/>
                                        </p:tgtEl>
                                        <p:attrNameLst>
                                          <p:attrName>style.visibility</p:attrName>
                                        </p:attrNameLst>
                                      </p:cBhvr>
                                      <p:to>
                                        <p:strVal val="visible"/>
                                      </p:to>
                                    </p:set>
                                    <p:animEffect transition="in" filter="fade">
                                      <p:cBhvr>
                                        <p:cTn id="1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P spid="6" grpId="0" build="p" animBg="1"/>
      <p:bldP spid="7" grpId="0" build="p" animBg="1"/>
      <p:bldP spid="8" grpId="0" build="p"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822257" y="466785"/>
            <a:ext cx="7975723" cy="1400530"/>
          </a:xfrm>
          <a:prstGeom prst="rect">
            <a:avLst/>
          </a:prstGeom>
        </p:spPr>
        <p:txBody>
          <a:bodyPr/>
          <a:lstStyle>
            <a:lvl1pPr lvl="0">
              <a:defRPr/>
            </a:lvl1pPr>
          </a:lstStyle>
          <a:p>
            <a:pPr lvl="0"/>
            <a:r>
              <a:rPr lang="en-ZA" dirty="0"/>
              <a:t>Being Present</a:t>
            </a:r>
            <a:endParaRPr dirty="0"/>
          </a:p>
        </p:txBody>
      </p:sp>
      <p:sp>
        <p:nvSpPr>
          <p:cNvPr id="3" name="Text Placeholder 2"/>
          <p:cNvSpPr txBox="1">
            <a:spLocks noGrp="1"/>
          </p:cNvSpPr>
          <p:nvPr>
            <p:ph idx="1"/>
          </p:nvPr>
        </p:nvSpPr>
        <p:spPr>
          <a:xfrm>
            <a:off x="1913715" y="2365838"/>
            <a:ext cx="8787235" cy="3409492"/>
          </a:xfrm>
          <a:prstGeom prst="rect">
            <a:avLst/>
          </a:prstGeom>
        </p:spPr>
        <p:txBody>
          <a:bodyPr>
            <a:noAutofit/>
          </a:bodyPr>
          <a:lstStyle>
            <a:lvl1pPr lvl="0">
              <a:defRPr/>
            </a:lvl1pPr>
          </a:lstStyle>
          <a:p>
            <a:pPr marL="0" indent="0" algn="ctr">
              <a:buNone/>
            </a:pPr>
            <a:r>
              <a:rPr sz="3200" dirty="0"/>
              <a:t>A type of communication and interaction characterized by </a:t>
            </a:r>
            <a:r>
              <a:rPr sz="4000" b="1" dirty="0">
                <a:effectLst>
                  <a:outerShdw blurRad="38100" dist="38100" dir="2700000" algn="tl">
                    <a:srgbClr val="000000">
                      <a:alpha val="43137"/>
                    </a:srgbClr>
                  </a:outerShdw>
                </a:effectLst>
              </a:rPr>
              <a:t>being present</a:t>
            </a:r>
            <a:r>
              <a:rPr sz="3200" dirty="0"/>
              <a:t>, listening intentionally and creating a reflective space where the Coach through feedback, self-disclosure and revelation facilitates a process of becoming</a:t>
            </a:r>
          </a:p>
        </p:txBody>
      </p:sp>
    </p:spTree>
    <p:extLst>
      <p:ext uri="{BB962C8B-B14F-4D97-AF65-F5344CB8AC3E}">
        <p14:creationId xmlns:p14="http://schemas.microsoft.com/office/powerpoint/2010/main" val="38012638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822257" y="466785"/>
            <a:ext cx="7975723" cy="1400530"/>
          </a:xfrm>
          <a:prstGeom prst="rect">
            <a:avLst/>
          </a:prstGeom>
        </p:spPr>
        <p:txBody>
          <a:bodyPr/>
          <a:lstStyle>
            <a:lvl1pPr lvl="0">
              <a:defRPr/>
            </a:lvl1pPr>
          </a:lstStyle>
          <a:p>
            <a:pPr lvl="0"/>
            <a:r>
              <a:rPr lang="en-ZA" dirty="0"/>
              <a:t>Being Present</a:t>
            </a:r>
            <a:endParaRPr dirty="0"/>
          </a:p>
        </p:txBody>
      </p:sp>
      <p:sp>
        <p:nvSpPr>
          <p:cNvPr id="3" name="Text Placeholder 2"/>
          <p:cNvSpPr txBox="1">
            <a:spLocks noGrp="1"/>
          </p:cNvSpPr>
          <p:nvPr>
            <p:ph idx="1"/>
          </p:nvPr>
        </p:nvSpPr>
        <p:spPr>
          <a:xfrm>
            <a:off x="562765" y="1779373"/>
            <a:ext cx="11040230" cy="4596713"/>
          </a:xfrm>
          <a:prstGeom prst="rect">
            <a:avLst/>
          </a:prstGeom>
        </p:spPr>
        <p:txBody>
          <a:bodyPr>
            <a:noAutofit/>
          </a:bodyPr>
          <a:lstStyle>
            <a:lvl1pPr lvl="0">
              <a:defRPr/>
            </a:lvl1pPr>
          </a:lstStyle>
          <a:p>
            <a:pPr marL="0" indent="0" algn="ctr">
              <a:buNone/>
            </a:pPr>
            <a:r>
              <a:rPr lang="en-ZA" sz="2800" dirty="0"/>
              <a:t>“How do we support others who are suffering? When we understand how soul works through us, we begin to see how pain generates the impulse to change. We see that our aim in supporting someone is NOT to get rid of their pain and suffering. Instead, we want to assist them to understand what the pain is trying to teach them -- to find meaning in their distress. Often, all we need do is be fully </a:t>
            </a:r>
            <a:r>
              <a:rPr lang="en-ZA" sz="2800" b="1" dirty="0"/>
              <a:t>present</a:t>
            </a:r>
            <a:r>
              <a:rPr lang="en-ZA" sz="2800" dirty="0"/>
              <a:t> to them. It also helps to be </a:t>
            </a:r>
            <a:r>
              <a:rPr lang="en-ZA" sz="2800" b="1" dirty="0"/>
              <a:t>present</a:t>
            </a:r>
            <a:r>
              <a:rPr lang="en-ZA" sz="2800" dirty="0"/>
              <a:t> to our own experience and genuine in our feelings. Living our own truth helps create the space for the other person to live theirs.”  - Carl R Rogers</a:t>
            </a:r>
          </a:p>
        </p:txBody>
      </p:sp>
    </p:spTree>
    <p:extLst>
      <p:ext uri="{BB962C8B-B14F-4D97-AF65-F5344CB8AC3E}">
        <p14:creationId xmlns:p14="http://schemas.microsoft.com/office/powerpoint/2010/main" val="3585734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822257" y="466785"/>
            <a:ext cx="7975723" cy="1400530"/>
          </a:xfrm>
          <a:prstGeom prst="rect">
            <a:avLst/>
          </a:prstGeom>
        </p:spPr>
        <p:txBody>
          <a:bodyPr/>
          <a:lstStyle>
            <a:lvl1pPr lvl="0">
              <a:defRPr/>
            </a:lvl1pPr>
          </a:lstStyle>
          <a:p>
            <a:pPr lvl="0"/>
            <a:r>
              <a:rPr lang="en-ZA" dirty="0"/>
              <a:t>Being Present</a:t>
            </a:r>
            <a:endParaRPr dirty="0"/>
          </a:p>
        </p:txBody>
      </p:sp>
      <p:sp>
        <p:nvSpPr>
          <p:cNvPr id="3" name="Text Placeholder 2"/>
          <p:cNvSpPr txBox="1">
            <a:spLocks noGrp="1"/>
          </p:cNvSpPr>
          <p:nvPr>
            <p:ph idx="1"/>
          </p:nvPr>
        </p:nvSpPr>
        <p:spPr>
          <a:xfrm>
            <a:off x="3039762" y="2860108"/>
            <a:ext cx="6474940" cy="2230876"/>
          </a:xfrm>
          <a:prstGeom prst="rect">
            <a:avLst/>
          </a:prstGeom>
        </p:spPr>
        <p:txBody>
          <a:bodyPr>
            <a:noAutofit/>
          </a:bodyPr>
          <a:lstStyle>
            <a:lvl1pPr lvl="0">
              <a:defRPr/>
            </a:lvl1pPr>
          </a:lstStyle>
          <a:p>
            <a:pPr marL="0" indent="0" algn="ctr">
              <a:buNone/>
            </a:pPr>
            <a:r>
              <a:rPr lang="en-ZA" sz="3200" dirty="0"/>
              <a:t>"The first duty of love is to be present in our listening."</a:t>
            </a:r>
          </a:p>
          <a:p>
            <a:pPr marL="0" indent="0" algn="ctr">
              <a:buNone/>
            </a:pPr>
            <a:endParaRPr lang="en-ZA" sz="3200" dirty="0"/>
          </a:p>
          <a:p>
            <a:pPr marL="0" indent="0" algn="ctr">
              <a:buNone/>
            </a:pPr>
            <a:r>
              <a:rPr lang="en-ZA" sz="3200" dirty="0"/>
              <a:t>- Paul Tillich</a:t>
            </a:r>
          </a:p>
        </p:txBody>
      </p:sp>
    </p:spTree>
    <p:extLst>
      <p:ext uri="{BB962C8B-B14F-4D97-AF65-F5344CB8AC3E}">
        <p14:creationId xmlns:p14="http://schemas.microsoft.com/office/powerpoint/2010/main" val="2485522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drap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836325" y="494921"/>
            <a:ext cx="7975723" cy="1400530"/>
          </a:xfrm>
          <a:prstGeom prst="rect">
            <a:avLst/>
          </a:prstGeom>
        </p:spPr>
        <p:txBody>
          <a:bodyPr/>
          <a:lstStyle>
            <a:lvl1pPr lvl="0">
              <a:defRPr/>
            </a:lvl1pPr>
          </a:lstStyle>
          <a:p>
            <a:pPr lvl="0"/>
            <a:r>
              <a:rPr lang="en-ZA" dirty="0"/>
              <a:t>Being Present</a:t>
            </a:r>
            <a:endParaRPr dirty="0"/>
          </a:p>
        </p:txBody>
      </p:sp>
      <p:sp>
        <p:nvSpPr>
          <p:cNvPr id="4" name="TextBox 3"/>
          <p:cNvSpPr txBox="1"/>
          <p:nvPr/>
        </p:nvSpPr>
        <p:spPr>
          <a:xfrm>
            <a:off x="836325" y="1895451"/>
            <a:ext cx="10316357" cy="4401205"/>
          </a:xfrm>
          <a:prstGeom prst="rect">
            <a:avLst/>
          </a:prstGeom>
          <a:noFill/>
        </p:spPr>
        <p:txBody>
          <a:bodyPr wrap="square" rtlCol="0">
            <a:spAutoFit/>
          </a:bodyPr>
          <a:lstStyle/>
          <a:p>
            <a:pPr marL="539750" indent="-539750">
              <a:buFont typeface="Courier New" panose="02070309020205020404" pitchFamily="49" charset="0"/>
              <a:buChar char="o"/>
            </a:pPr>
            <a:r>
              <a:rPr lang="en-GB" sz="2800" dirty="0"/>
              <a:t>The fundamental posture and practice of being conscious in the here-and-now</a:t>
            </a:r>
          </a:p>
          <a:p>
            <a:pPr marL="539750" indent="-539750">
              <a:buFont typeface="Courier New" panose="02070309020205020404" pitchFamily="49" charset="0"/>
              <a:buChar char="o"/>
            </a:pPr>
            <a:r>
              <a:rPr lang="en-GB" sz="2800" dirty="0"/>
              <a:t>Total and complete awareness of the current moment</a:t>
            </a:r>
            <a:endParaRPr lang="en-GB" sz="2800" dirty="0">
              <a:solidFill>
                <a:schemeClr val="tx1">
                  <a:lumMod val="65000"/>
                </a:schemeClr>
              </a:solidFill>
            </a:endParaRPr>
          </a:p>
          <a:p>
            <a:pPr marL="539750" indent="-539750">
              <a:buFont typeface="Courier New" panose="02070309020205020404" pitchFamily="49" charset="0"/>
              <a:buChar char="o"/>
            </a:pPr>
            <a:r>
              <a:rPr lang="en-GB" sz="2800" dirty="0"/>
              <a:t>Being present is much more than simply being physically present with the Client</a:t>
            </a:r>
          </a:p>
          <a:p>
            <a:pPr marL="539750" indent="-539750">
              <a:buFont typeface="Courier New" panose="02070309020205020404" pitchFamily="49" charset="0"/>
              <a:buChar char="o"/>
            </a:pPr>
            <a:r>
              <a:rPr lang="en-GB" sz="2800" dirty="0"/>
              <a:t>Being present is the essence and fundamental pre-requisite of the reflective space</a:t>
            </a:r>
          </a:p>
          <a:p>
            <a:pPr marL="539750" indent="-539750">
              <a:buFont typeface="Courier New" panose="02070309020205020404" pitchFamily="49" charset="0"/>
              <a:buChar char="o"/>
            </a:pPr>
            <a:r>
              <a:rPr lang="en-GB" sz="2800" dirty="0"/>
              <a:t>Being present demands the Coach’s full physical, intellectual, emotional and spiritual attention to the Client for the duration of the coaching session</a:t>
            </a:r>
          </a:p>
        </p:txBody>
      </p:sp>
    </p:spTree>
    <p:extLst>
      <p:ext uri="{BB962C8B-B14F-4D97-AF65-F5344CB8AC3E}">
        <p14:creationId xmlns:p14="http://schemas.microsoft.com/office/powerpoint/2010/main" val="386065145"/>
      </p:ext>
    </p:extLst>
  </p:cSld>
  <p:clrMapOvr>
    <a:masterClrMapping/>
  </p:clrMapOvr>
  <mc:AlternateContent xmlns:mc="http://schemas.openxmlformats.org/markup-compatibility/2006" xmlns:p14="http://schemas.microsoft.com/office/powerpoint/2010/main">
    <mc:Choice Requires="p14">
      <p:transition spd="slow" p14:dur="300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836325" y="494921"/>
            <a:ext cx="7975723" cy="1400530"/>
          </a:xfrm>
          <a:prstGeom prst="rect">
            <a:avLst/>
          </a:prstGeom>
        </p:spPr>
        <p:txBody>
          <a:bodyPr/>
          <a:lstStyle>
            <a:lvl1pPr lvl="0">
              <a:defRPr/>
            </a:lvl1pPr>
          </a:lstStyle>
          <a:p>
            <a:pPr lvl="0"/>
            <a:r>
              <a:rPr lang="en-ZA" dirty="0"/>
              <a:t>Being Present</a:t>
            </a:r>
            <a:endParaRPr dirty="0"/>
          </a:p>
        </p:txBody>
      </p:sp>
      <p:sp>
        <p:nvSpPr>
          <p:cNvPr id="4" name="TextBox 3"/>
          <p:cNvSpPr txBox="1"/>
          <p:nvPr/>
        </p:nvSpPr>
        <p:spPr>
          <a:xfrm>
            <a:off x="836325" y="1991833"/>
            <a:ext cx="10316357" cy="3970318"/>
          </a:xfrm>
          <a:prstGeom prst="rect">
            <a:avLst/>
          </a:prstGeom>
          <a:noFill/>
        </p:spPr>
        <p:txBody>
          <a:bodyPr wrap="square" rtlCol="0">
            <a:spAutoFit/>
          </a:bodyPr>
          <a:lstStyle/>
          <a:p>
            <a:pPr marL="539750" indent="-539750">
              <a:buFont typeface="Courier New" panose="02070309020205020404" pitchFamily="49" charset="0"/>
              <a:buChar char="o"/>
            </a:pPr>
            <a:r>
              <a:rPr lang="en-GB" sz="2800" dirty="0"/>
              <a:t>Being present is the first step and creates the right atmosphere for the Coach to listen intentionally </a:t>
            </a:r>
          </a:p>
          <a:p>
            <a:pPr marL="539750" indent="-539750">
              <a:buFont typeface="Courier New" panose="02070309020205020404" pitchFamily="49" charset="0"/>
              <a:buChar char="o"/>
            </a:pPr>
            <a:r>
              <a:rPr lang="en-GB" sz="2800" dirty="0"/>
              <a:t>Being present is the pre-requisite for being heard</a:t>
            </a:r>
            <a:endParaRPr lang="en-ZA" sz="2800" dirty="0"/>
          </a:p>
          <a:p>
            <a:pPr marL="539750" indent="-539750">
              <a:buFont typeface="Courier New" panose="02070309020205020404" pitchFamily="49" charset="0"/>
              <a:buChar char="o"/>
            </a:pPr>
            <a:r>
              <a:rPr lang="en-GB" sz="2800" dirty="0"/>
              <a:t>Being present means the Coach </a:t>
            </a:r>
            <a:r>
              <a:rPr lang="en-GB" sz="2800" b="1" dirty="0">
                <a:effectLst>
                  <a:outerShdw blurRad="38100" dist="38100" dir="2700000" algn="tl">
                    <a:srgbClr val="000000">
                      <a:alpha val="43137"/>
                    </a:srgbClr>
                  </a:outerShdw>
                </a:effectLst>
              </a:rPr>
              <a:t>brackets</a:t>
            </a:r>
            <a:r>
              <a:rPr lang="en-GB" sz="2800" dirty="0"/>
              <a:t> and reserves her </a:t>
            </a:r>
            <a:r>
              <a:rPr lang="en-GB" sz="2800" b="1" dirty="0">
                <a:effectLst>
                  <a:outerShdw blurRad="38100" dist="38100" dir="2700000" algn="tl">
                    <a:srgbClr val="000000">
                      <a:alpha val="43137"/>
                    </a:srgbClr>
                  </a:outerShdw>
                </a:effectLst>
              </a:rPr>
              <a:t>knowledge of good and evil </a:t>
            </a:r>
            <a:r>
              <a:rPr lang="en-GB" sz="2800" dirty="0"/>
              <a:t>in order to be wholly present with and available to the Client</a:t>
            </a:r>
          </a:p>
          <a:p>
            <a:pPr marL="539750" indent="-539750">
              <a:buFont typeface="Courier New" panose="02070309020205020404" pitchFamily="49" charset="0"/>
              <a:buChar char="o"/>
            </a:pPr>
            <a:r>
              <a:rPr lang="en-GB" sz="2800" dirty="0"/>
              <a:t>Being present </a:t>
            </a:r>
            <a:r>
              <a:rPr lang="en-ZA" sz="2800" dirty="0"/>
              <a:t>means the Coach makes herself fully available to intellectually, emotionally and spiritually engage and connect with the Client</a:t>
            </a:r>
          </a:p>
        </p:txBody>
      </p:sp>
    </p:spTree>
    <p:extLst>
      <p:ext uri="{BB962C8B-B14F-4D97-AF65-F5344CB8AC3E}">
        <p14:creationId xmlns:p14="http://schemas.microsoft.com/office/powerpoint/2010/main" val="2078686239"/>
      </p:ext>
    </p:extLst>
  </p:cSld>
  <p:clrMapOvr>
    <a:masterClrMapping/>
  </p:clrMapOvr>
  <mc:AlternateContent xmlns:mc="http://schemas.openxmlformats.org/markup-compatibility/2006" xmlns:p14="http://schemas.microsoft.com/office/powerpoint/2010/main">
    <mc:Choice Requires="p14">
      <p:transition spd="slow" p14:dur="300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836325" y="494921"/>
            <a:ext cx="7975723" cy="1400530"/>
          </a:xfrm>
          <a:prstGeom prst="rect">
            <a:avLst/>
          </a:prstGeom>
        </p:spPr>
        <p:txBody>
          <a:bodyPr/>
          <a:lstStyle>
            <a:lvl1pPr lvl="0">
              <a:defRPr/>
            </a:lvl1pPr>
          </a:lstStyle>
          <a:p>
            <a:pPr lvl="0"/>
            <a:r>
              <a:rPr lang="en-ZA" dirty="0"/>
              <a:t>Being Present</a:t>
            </a:r>
            <a:endParaRPr dirty="0"/>
          </a:p>
        </p:txBody>
      </p:sp>
      <p:sp>
        <p:nvSpPr>
          <p:cNvPr id="4" name="TextBox 3"/>
          <p:cNvSpPr txBox="1"/>
          <p:nvPr/>
        </p:nvSpPr>
        <p:spPr>
          <a:xfrm>
            <a:off x="836324" y="1895451"/>
            <a:ext cx="10316357" cy="1815882"/>
          </a:xfrm>
          <a:prstGeom prst="rect">
            <a:avLst/>
          </a:prstGeom>
          <a:noFill/>
        </p:spPr>
        <p:txBody>
          <a:bodyPr wrap="square" rtlCol="0">
            <a:spAutoFit/>
          </a:bodyPr>
          <a:lstStyle/>
          <a:p>
            <a:pPr marL="539750" indent="-539750">
              <a:buFont typeface="Courier New" panose="02070309020205020404" pitchFamily="49" charset="0"/>
              <a:buChar char="o"/>
            </a:pPr>
            <a:r>
              <a:rPr lang="en-ZA" sz="2800" dirty="0"/>
              <a:t>In being present the Coach attempts to deeply understand the Client’s world</a:t>
            </a:r>
          </a:p>
          <a:p>
            <a:pPr marL="539750" indent="-539750">
              <a:buFont typeface="Courier New" panose="02070309020205020404" pitchFamily="49" charset="0"/>
              <a:buChar char="o"/>
            </a:pPr>
            <a:r>
              <a:rPr lang="en-ZA" sz="2800" dirty="0"/>
              <a:t>Being present makes empathic understanding possible</a:t>
            </a:r>
          </a:p>
          <a:p>
            <a:pPr marL="539750" indent="-539750">
              <a:buFont typeface="Courier New" panose="02070309020205020404" pitchFamily="49" charset="0"/>
              <a:buChar char="o"/>
            </a:pPr>
            <a:r>
              <a:rPr lang="en-ZA" sz="2800" dirty="0"/>
              <a:t>Being present makes intentional </a:t>
            </a:r>
            <a:r>
              <a:rPr lang="en-ZA" sz="2800"/>
              <a:t>listening possible</a:t>
            </a:r>
            <a:endParaRPr lang="en-ZA" sz="2800" dirty="0"/>
          </a:p>
        </p:txBody>
      </p:sp>
    </p:spTree>
    <p:extLst>
      <p:ext uri="{BB962C8B-B14F-4D97-AF65-F5344CB8AC3E}">
        <p14:creationId xmlns:p14="http://schemas.microsoft.com/office/powerpoint/2010/main" val="2664596673"/>
      </p:ext>
    </p:extLst>
  </p:cSld>
  <p:clrMapOvr>
    <a:masterClrMapping/>
  </p:clrMapOvr>
  <mc:AlternateContent xmlns:mc="http://schemas.openxmlformats.org/markup-compatibility/2006" xmlns:p14="http://schemas.microsoft.com/office/powerpoint/2010/main">
    <mc:Choice Requires="p14">
      <p:transition spd="slow" p14:dur="300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Being Present</a:t>
            </a:r>
          </a:p>
        </p:txBody>
      </p:sp>
      <p:sp>
        <p:nvSpPr>
          <p:cNvPr id="5" name="Rounded Rectangle 4"/>
          <p:cNvSpPr/>
          <p:nvPr/>
        </p:nvSpPr>
        <p:spPr>
          <a:xfrm>
            <a:off x="5329202" y="3238278"/>
            <a:ext cx="1506828"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Now</a:t>
            </a:r>
            <a:endParaRPr lang="en-ZA" dirty="0"/>
          </a:p>
        </p:txBody>
      </p:sp>
      <p:sp>
        <p:nvSpPr>
          <p:cNvPr id="6" name="Left Arrow 5"/>
          <p:cNvSpPr/>
          <p:nvPr/>
        </p:nvSpPr>
        <p:spPr>
          <a:xfrm>
            <a:off x="4466318" y="3457219"/>
            <a:ext cx="682580" cy="56667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ounded Rectangle 6"/>
          <p:cNvSpPr/>
          <p:nvPr/>
        </p:nvSpPr>
        <p:spPr>
          <a:xfrm>
            <a:off x="2779186" y="3238278"/>
            <a:ext cx="1506828"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Past</a:t>
            </a:r>
            <a:endParaRPr lang="en-ZA" dirty="0"/>
          </a:p>
        </p:txBody>
      </p:sp>
      <p:sp>
        <p:nvSpPr>
          <p:cNvPr id="8" name="Right Arrow 7"/>
          <p:cNvSpPr/>
          <p:nvPr/>
        </p:nvSpPr>
        <p:spPr>
          <a:xfrm>
            <a:off x="7016334" y="3457219"/>
            <a:ext cx="695459" cy="566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ounded Rectangle 8"/>
          <p:cNvSpPr/>
          <p:nvPr/>
        </p:nvSpPr>
        <p:spPr>
          <a:xfrm>
            <a:off x="7892097" y="3238278"/>
            <a:ext cx="1506828"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Future</a:t>
            </a:r>
            <a:endParaRPr lang="en-ZA" dirty="0"/>
          </a:p>
        </p:txBody>
      </p:sp>
    </p:spTree>
    <p:extLst>
      <p:ext uri="{BB962C8B-B14F-4D97-AF65-F5344CB8AC3E}">
        <p14:creationId xmlns:p14="http://schemas.microsoft.com/office/powerpoint/2010/main" val="4236019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Being Present</a:t>
            </a:r>
          </a:p>
        </p:txBody>
      </p:sp>
      <p:sp>
        <p:nvSpPr>
          <p:cNvPr id="5" name="Rounded Rectangle 4"/>
          <p:cNvSpPr/>
          <p:nvPr/>
        </p:nvSpPr>
        <p:spPr>
          <a:xfrm>
            <a:off x="5360829" y="3826809"/>
            <a:ext cx="1506828"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Now</a:t>
            </a:r>
            <a:endParaRPr lang="en-ZA" dirty="0"/>
          </a:p>
        </p:txBody>
      </p:sp>
      <p:sp>
        <p:nvSpPr>
          <p:cNvPr id="6" name="Left Arrow 5"/>
          <p:cNvSpPr/>
          <p:nvPr/>
        </p:nvSpPr>
        <p:spPr>
          <a:xfrm>
            <a:off x="3947373" y="4066774"/>
            <a:ext cx="682580" cy="56667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ounded Rectangle 6"/>
          <p:cNvSpPr/>
          <p:nvPr/>
        </p:nvSpPr>
        <p:spPr>
          <a:xfrm>
            <a:off x="1709670" y="3826809"/>
            <a:ext cx="1506828"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Past</a:t>
            </a:r>
            <a:endParaRPr lang="en-ZA" dirty="0"/>
          </a:p>
        </p:txBody>
      </p:sp>
      <p:sp>
        <p:nvSpPr>
          <p:cNvPr id="8" name="Right Arrow 7"/>
          <p:cNvSpPr/>
          <p:nvPr/>
        </p:nvSpPr>
        <p:spPr>
          <a:xfrm>
            <a:off x="7600561" y="4045750"/>
            <a:ext cx="695459" cy="566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ounded Rectangle 8"/>
          <p:cNvSpPr/>
          <p:nvPr/>
        </p:nvSpPr>
        <p:spPr>
          <a:xfrm>
            <a:off x="9028924" y="3826809"/>
            <a:ext cx="1506828"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Future</a:t>
            </a:r>
            <a:endParaRPr lang="en-ZA" dirty="0"/>
          </a:p>
        </p:txBody>
      </p:sp>
      <p:sp>
        <p:nvSpPr>
          <p:cNvPr id="13" name="Rectangle 12"/>
          <p:cNvSpPr/>
          <p:nvPr/>
        </p:nvSpPr>
        <p:spPr>
          <a:xfrm>
            <a:off x="6079073" y="5154103"/>
            <a:ext cx="70338" cy="11957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Left Arrow 5"/>
          <p:cNvSpPr/>
          <p:nvPr/>
        </p:nvSpPr>
        <p:spPr>
          <a:xfrm>
            <a:off x="5137122" y="5468644"/>
            <a:ext cx="682580" cy="566670"/>
          </a:xfrm>
          <a:prstGeom prst="lef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ZA"/>
          </a:p>
        </p:txBody>
      </p:sp>
      <p:sp>
        <p:nvSpPr>
          <p:cNvPr id="15" name="Double Bracket 14"/>
          <p:cNvSpPr/>
          <p:nvPr/>
        </p:nvSpPr>
        <p:spPr>
          <a:xfrm>
            <a:off x="1709670" y="5468644"/>
            <a:ext cx="3162584" cy="664523"/>
          </a:xfrm>
          <a:prstGeom prst="bracketPair">
            <a:avLst/>
          </a:prstGeom>
          <a:ln/>
        </p:spPr>
        <p:style>
          <a:lnRef idx="1">
            <a:schemeClr val="dk1"/>
          </a:lnRef>
          <a:fillRef idx="3">
            <a:schemeClr val="dk1"/>
          </a:fillRef>
          <a:effectRef idx="2">
            <a:schemeClr val="dk1"/>
          </a:effectRef>
          <a:fontRef idx="minor">
            <a:schemeClr val="lt1"/>
          </a:fontRef>
        </p:style>
        <p:txBody>
          <a:bodyPr rtlCol="0" anchor="ctr"/>
          <a:lstStyle/>
          <a:p>
            <a:pPr algn="ctr"/>
            <a:r>
              <a:rPr lang="en-ZA" sz="3200" b="1" dirty="0">
                <a:effectLst>
                  <a:outerShdw blurRad="38100" dist="38100" dir="2700000" algn="tl">
                    <a:srgbClr val="000000">
                      <a:alpha val="43137"/>
                    </a:srgbClr>
                  </a:outerShdw>
                </a:effectLst>
                <a:latin typeface="Century Gothic" panose="020B0502020202020204" pitchFamily="34" charset="0"/>
              </a:rPr>
              <a:t>Memories</a:t>
            </a:r>
          </a:p>
        </p:txBody>
      </p:sp>
      <p:sp>
        <p:nvSpPr>
          <p:cNvPr id="16" name="Double Bracket 15"/>
          <p:cNvSpPr/>
          <p:nvPr/>
        </p:nvSpPr>
        <p:spPr>
          <a:xfrm>
            <a:off x="7356230" y="5437014"/>
            <a:ext cx="3162584" cy="664523"/>
          </a:xfrm>
          <a:prstGeom prst="bracketPair">
            <a:avLst/>
          </a:prstGeom>
          <a:ln/>
        </p:spPr>
        <p:style>
          <a:lnRef idx="1">
            <a:schemeClr val="dk1"/>
          </a:lnRef>
          <a:fillRef idx="3">
            <a:schemeClr val="dk1"/>
          </a:fillRef>
          <a:effectRef idx="2">
            <a:schemeClr val="dk1"/>
          </a:effectRef>
          <a:fontRef idx="minor">
            <a:schemeClr val="lt1"/>
          </a:fontRef>
        </p:style>
        <p:txBody>
          <a:bodyPr rtlCol="0" anchor="ctr"/>
          <a:lstStyle/>
          <a:p>
            <a:pPr algn="ctr"/>
            <a:r>
              <a:rPr lang="en-ZA" sz="3200" b="1" dirty="0">
                <a:effectLst>
                  <a:outerShdw blurRad="38100" dist="38100" dir="2700000" algn="tl">
                    <a:srgbClr val="000000">
                      <a:alpha val="43137"/>
                    </a:srgbClr>
                  </a:outerShdw>
                </a:effectLst>
                <a:latin typeface="Century Gothic" panose="020B0502020202020204" pitchFamily="34" charset="0"/>
              </a:rPr>
              <a:t>Imagination</a:t>
            </a:r>
            <a:endParaRPr lang="en-ZA" sz="3200" dirty="0">
              <a:effectLst>
                <a:outerShdw blurRad="38100" dist="38100" dir="2700000" algn="tl">
                  <a:srgbClr val="000000">
                    <a:alpha val="43137"/>
                  </a:srgbClr>
                </a:outerShdw>
              </a:effectLst>
              <a:latin typeface="Calibri" panose="020F0502020204030204" pitchFamily="34" charset="0"/>
            </a:endParaRPr>
          </a:p>
        </p:txBody>
      </p:sp>
      <p:sp>
        <p:nvSpPr>
          <p:cNvPr id="17" name="Left Arrow 5"/>
          <p:cNvSpPr/>
          <p:nvPr/>
        </p:nvSpPr>
        <p:spPr>
          <a:xfrm rot="10800000">
            <a:off x="6408782" y="5485940"/>
            <a:ext cx="682580" cy="566670"/>
          </a:xfrm>
          <a:prstGeom prst="lef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ZA"/>
          </a:p>
        </p:txBody>
      </p:sp>
      <p:sp>
        <p:nvSpPr>
          <p:cNvPr id="18" name="Rectangle: Rounded Corners 17"/>
          <p:cNvSpPr/>
          <p:nvPr/>
        </p:nvSpPr>
        <p:spPr>
          <a:xfrm>
            <a:off x="4711722" y="1853248"/>
            <a:ext cx="2829997" cy="834931"/>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ZA" sz="2800" b="1" dirty="0">
                <a:solidFill>
                  <a:schemeClr val="tx1"/>
                </a:solidFill>
                <a:effectLst>
                  <a:outerShdw blurRad="38100" dist="38100" dir="2700000" algn="tl">
                    <a:srgbClr val="000000">
                      <a:alpha val="43137"/>
                    </a:srgbClr>
                  </a:outerShdw>
                </a:effectLst>
              </a:rPr>
              <a:t>True consciousness</a:t>
            </a:r>
          </a:p>
        </p:txBody>
      </p:sp>
      <p:sp>
        <p:nvSpPr>
          <p:cNvPr id="19" name="Arrow: Down 18"/>
          <p:cNvSpPr/>
          <p:nvPr/>
        </p:nvSpPr>
        <p:spPr>
          <a:xfrm>
            <a:off x="5877562" y="2956439"/>
            <a:ext cx="543698" cy="593124"/>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927597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1+#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1+#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0-#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0-#ppt_w/2"/>
                                          </p:val>
                                        </p:tav>
                                        <p:tav tm="100000">
                                          <p:val>
                                            <p:strVal val="#ppt_x"/>
                                          </p:val>
                                        </p:tav>
                                      </p:tavLst>
                                    </p:anim>
                                    <p:anim calcmode="lin" valueType="num">
                                      <p:cBhvr additive="base">
                                        <p:cTn id="47"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1"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fill="hold"/>
                                        <p:tgtEl>
                                          <p:spTgt spid="19"/>
                                        </p:tgtEl>
                                        <p:attrNameLst>
                                          <p:attrName>ppt_x</p:attrName>
                                        </p:attrNameLst>
                                      </p:cBhvr>
                                      <p:tavLst>
                                        <p:tav tm="0">
                                          <p:val>
                                            <p:strVal val="#ppt_x"/>
                                          </p:val>
                                        </p:tav>
                                        <p:tav tm="100000">
                                          <p:val>
                                            <p:strVal val="#ppt_x"/>
                                          </p:val>
                                        </p:tav>
                                      </p:tavLst>
                                    </p:anim>
                                    <p:anim calcmode="lin" valueType="num">
                                      <p:cBhvr additive="base">
                                        <p:cTn id="57"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3" grpId="0" animBg="1"/>
      <p:bldP spid="14" grpId="0" animBg="1"/>
      <p:bldP spid="15" grpId="0" animBg="1"/>
      <p:bldP spid="16" grpId="0" animBg="1"/>
      <p:bldP spid="17"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Being Present</a:t>
            </a:r>
          </a:p>
        </p:txBody>
      </p:sp>
      <p:sp>
        <p:nvSpPr>
          <p:cNvPr id="5" name="Rounded Rectangle 4"/>
          <p:cNvSpPr/>
          <p:nvPr/>
        </p:nvSpPr>
        <p:spPr>
          <a:xfrm>
            <a:off x="5360829" y="3334440"/>
            <a:ext cx="1506828"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Now</a:t>
            </a:r>
            <a:endParaRPr lang="en-ZA" dirty="0"/>
          </a:p>
        </p:txBody>
      </p:sp>
      <p:sp>
        <p:nvSpPr>
          <p:cNvPr id="6" name="Left Arrow 5"/>
          <p:cNvSpPr/>
          <p:nvPr/>
        </p:nvSpPr>
        <p:spPr>
          <a:xfrm>
            <a:off x="4622301" y="3573591"/>
            <a:ext cx="682580" cy="56667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ounded Rectangle 6"/>
          <p:cNvSpPr/>
          <p:nvPr/>
        </p:nvSpPr>
        <p:spPr>
          <a:xfrm>
            <a:off x="3059525" y="3354650"/>
            <a:ext cx="1506828"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Past</a:t>
            </a:r>
            <a:endParaRPr lang="en-ZA" dirty="0"/>
          </a:p>
        </p:txBody>
      </p:sp>
      <p:sp>
        <p:nvSpPr>
          <p:cNvPr id="8" name="Right Arrow 7"/>
          <p:cNvSpPr/>
          <p:nvPr/>
        </p:nvSpPr>
        <p:spPr>
          <a:xfrm>
            <a:off x="6937673" y="3573591"/>
            <a:ext cx="695459" cy="566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ounded Rectangle 8"/>
          <p:cNvSpPr/>
          <p:nvPr/>
        </p:nvSpPr>
        <p:spPr>
          <a:xfrm>
            <a:off x="7675012" y="3334440"/>
            <a:ext cx="1506828"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Future</a:t>
            </a:r>
            <a:endParaRPr lang="en-ZA" dirty="0"/>
          </a:p>
        </p:txBody>
      </p:sp>
      <p:sp>
        <p:nvSpPr>
          <p:cNvPr id="22" name="Left-Up Arrow 2"/>
          <p:cNvSpPr/>
          <p:nvPr/>
        </p:nvSpPr>
        <p:spPr>
          <a:xfrm rot="18788269">
            <a:off x="1945354" y="3354650"/>
            <a:ext cx="1016000" cy="1004552"/>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Rounded Rectangle 9"/>
          <p:cNvSpPr/>
          <p:nvPr/>
        </p:nvSpPr>
        <p:spPr>
          <a:xfrm>
            <a:off x="349520" y="2819682"/>
            <a:ext cx="1807967" cy="7539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600" dirty="0"/>
              <a:t>Negative</a:t>
            </a:r>
          </a:p>
        </p:txBody>
      </p:sp>
      <p:sp>
        <p:nvSpPr>
          <p:cNvPr id="24" name="Rounded Rectangle 10"/>
          <p:cNvSpPr/>
          <p:nvPr/>
        </p:nvSpPr>
        <p:spPr>
          <a:xfrm>
            <a:off x="349519" y="4140261"/>
            <a:ext cx="1820847" cy="7212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Positive</a:t>
            </a:r>
            <a:endParaRPr lang="en-ZA" dirty="0"/>
          </a:p>
        </p:txBody>
      </p:sp>
      <p:sp>
        <p:nvSpPr>
          <p:cNvPr id="25" name="Left-Up Arrow 2"/>
          <p:cNvSpPr/>
          <p:nvPr/>
        </p:nvSpPr>
        <p:spPr>
          <a:xfrm rot="7958046">
            <a:off x="9288960" y="3334440"/>
            <a:ext cx="1016000" cy="1004552"/>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ounded Rectangle 9"/>
          <p:cNvSpPr/>
          <p:nvPr/>
        </p:nvSpPr>
        <p:spPr>
          <a:xfrm>
            <a:off x="10093095" y="2819681"/>
            <a:ext cx="1807967" cy="7539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600" dirty="0"/>
              <a:t>Negative</a:t>
            </a:r>
          </a:p>
        </p:txBody>
      </p:sp>
      <p:sp>
        <p:nvSpPr>
          <p:cNvPr id="27" name="Rounded Rectangle 10"/>
          <p:cNvSpPr/>
          <p:nvPr/>
        </p:nvSpPr>
        <p:spPr>
          <a:xfrm>
            <a:off x="10098061" y="4134163"/>
            <a:ext cx="1820847" cy="7212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Positive</a:t>
            </a:r>
            <a:endParaRPr lang="en-ZA" dirty="0"/>
          </a:p>
        </p:txBody>
      </p:sp>
    </p:spTree>
    <p:extLst>
      <p:ext uri="{BB962C8B-B14F-4D97-AF65-F5344CB8AC3E}">
        <p14:creationId xmlns:p14="http://schemas.microsoft.com/office/powerpoint/2010/main" val="2698886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22" grpId="0" animBg="1"/>
      <p:bldP spid="23" grpId="0" animBg="1"/>
      <p:bldP spid="24" grpId="0" animBg="1"/>
      <p:bldP spid="25"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The Past</a:t>
            </a:r>
          </a:p>
        </p:txBody>
      </p:sp>
      <p:sp>
        <p:nvSpPr>
          <p:cNvPr id="7" name="Rounded Rectangle 6"/>
          <p:cNvSpPr/>
          <p:nvPr/>
        </p:nvSpPr>
        <p:spPr>
          <a:xfrm>
            <a:off x="8917172" y="3247348"/>
            <a:ext cx="1506828"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Past</a:t>
            </a:r>
            <a:endParaRPr lang="en-ZA" dirty="0"/>
          </a:p>
        </p:txBody>
      </p:sp>
      <p:sp>
        <p:nvSpPr>
          <p:cNvPr id="3" name="Left-Up Arrow 2"/>
          <p:cNvSpPr/>
          <p:nvPr/>
        </p:nvSpPr>
        <p:spPr>
          <a:xfrm rot="18788269">
            <a:off x="7429500" y="3247348"/>
            <a:ext cx="1016000" cy="1004552"/>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ounded Rectangle 9"/>
          <p:cNvSpPr/>
          <p:nvPr/>
        </p:nvSpPr>
        <p:spPr>
          <a:xfrm>
            <a:off x="5257800" y="2461737"/>
            <a:ext cx="1965835"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Negative Past</a:t>
            </a:r>
            <a:endParaRPr lang="en-ZA" dirty="0"/>
          </a:p>
        </p:txBody>
      </p:sp>
      <p:sp>
        <p:nvSpPr>
          <p:cNvPr id="11" name="Rounded Rectangle 10"/>
          <p:cNvSpPr/>
          <p:nvPr/>
        </p:nvSpPr>
        <p:spPr>
          <a:xfrm>
            <a:off x="5257800" y="4040048"/>
            <a:ext cx="1965835"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Positive Past</a:t>
            </a:r>
            <a:endParaRPr lang="en-ZA" dirty="0"/>
          </a:p>
        </p:txBody>
      </p:sp>
      <p:sp>
        <p:nvSpPr>
          <p:cNvPr id="12" name="Left Arrow 11"/>
          <p:cNvSpPr/>
          <p:nvPr/>
        </p:nvSpPr>
        <p:spPr>
          <a:xfrm>
            <a:off x="4309413" y="2680678"/>
            <a:ext cx="682580" cy="56667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Left Arrow 12"/>
          <p:cNvSpPr/>
          <p:nvPr/>
        </p:nvSpPr>
        <p:spPr>
          <a:xfrm>
            <a:off x="4309413" y="4248930"/>
            <a:ext cx="682580" cy="56667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ounded Rectangle 13"/>
          <p:cNvSpPr/>
          <p:nvPr/>
        </p:nvSpPr>
        <p:spPr>
          <a:xfrm>
            <a:off x="1650999" y="2400952"/>
            <a:ext cx="2392607" cy="591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Forgiveness</a:t>
            </a:r>
            <a:endParaRPr lang="en-ZA" dirty="0"/>
          </a:p>
        </p:txBody>
      </p:sp>
      <p:sp>
        <p:nvSpPr>
          <p:cNvPr id="15" name="Rounded Rectangle 14"/>
          <p:cNvSpPr/>
          <p:nvPr/>
        </p:nvSpPr>
        <p:spPr>
          <a:xfrm>
            <a:off x="1650999" y="4223204"/>
            <a:ext cx="2392607" cy="5808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Celebration</a:t>
            </a:r>
            <a:endParaRPr lang="en-ZA" dirty="0"/>
          </a:p>
        </p:txBody>
      </p:sp>
      <p:sp>
        <p:nvSpPr>
          <p:cNvPr id="16" name="Rounded Rectangle 13">
            <a:extLst>
              <a:ext uri="{FF2B5EF4-FFF2-40B4-BE49-F238E27FC236}">
                <a16:creationId xmlns:a16="http://schemas.microsoft.com/office/drawing/2014/main" id="{4A3D9FD3-3423-4F49-A54A-82E086A3F8B7}"/>
              </a:ext>
            </a:extLst>
          </p:cNvPr>
          <p:cNvSpPr/>
          <p:nvPr/>
        </p:nvSpPr>
        <p:spPr>
          <a:xfrm>
            <a:off x="1210491" y="3191218"/>
            <a:ext cx="2867495" cy="591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Making peace</a:t>
            </a:r>
            <a:endParaRPr lang="en-ZA" dirty="0"/>
          </a:p>
        </p:txBody>
      </p:sp>
    </p:spTree>
    <p:extLst>
      <p:ext uri="{BB962C8B-B14F-4D97-AF65-F5344CB8AC3E}">
        <p14:creationId xmlns:p14="http://schemas.microsoft.com/office/powerpoint/2010/main" val="3530143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The Future</a:t>
            </a:r>
          </a:p>
        </p:txBody>
      </p:sp>
      <p:sp>
        <p:nvSpPr>
          <p:cNvPr id="9" name="Rounded Rectangle 8"/>
          <p:cNvSpPr/>
          <p:nvPr/>
        </p:nvSpPr>
        <p:spPr>
          <a:xfrm>
            <a:off x="1299885" y="3393703"/>
            <a:ext cx="1506828"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Future</a:t>
            </a:r>
            <a:endParaRPr lang="en-ZA" dirty="0"/>
          </a:p>
        </p:txBody>
      </p:sp>
      <p:sp>
        <p:nvSpPr>
          <p:cNvPr id="10" name="Left-Up Arrow 9"/>
          <p:cNvSpPr/>
          <p:nvPr/>
        </p:nvSpPr>
        <p:spPr>
          <a:xfrm rot="8069152">
            <a:off x="2970363" y="3387085"/>
            <a:ext cx="1016000" cy="1004552"/>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ounded Rectangle 10"/>
          <p:cNvSpPr/>
          <p:nvPr/>
        </p:nvSpPr>
        <p:spPr>
          <a:xfrm>
            <a:off x="4058664" y="4521837"/>
            <a:ext cx="1965835"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Negative Future</a:t>
            </a:r>
            <a:endParaRPr lang="en-ZA" dirty="0"/>
          </a:p>
        </p:txBody>
      </p:sp>
      <p:sp>
        <p:nvSpPr>
          <p:cNvPr id="12" name="Rounded Rectangle 11"/>
          <p:cNvSpPr/>
          <p:nvPr/>
        </p:nvSpPr>
        <p:spPr>
          <a:xfrm>
            <a:off x="4058663" y="2170428"/>
            <a:ext cx="1965835" cy="1004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Positive Future</a:t>
            </a:r>
            <a:endParaRPr lang="en-ZA" dirty="0"/>
          </a:p>
        </p:txBody>
      </p:sp>
      <p:sp>
        <p:nvSpPr>
          <p:cNvPr id="13" name="Right Arrow 12"/>
          <p:cNvSpPr/>
          <p:nvPr/>
        </p:nvSpPr>
        <p:spPr>
          <a:xfrm>
            <a:off x="6400631" y="2324757"/>
            <a:ext cx="695459" cy="566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ight Arrow 13"/>
          <p:cNvSpPr/>
          <p:nvPr/>
        </p:nvSpPr>
        <p:spPr>
          <a:xfrm>
            <a:off x="6400632" y="4684714"/>
            <a:ext cx="695459" cy="566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ounded Rectangle 14"/>
          <p:cNvSpPr/>
          <p:nvPr/>
        </p:nvSpPr>
        <p:spPr>
          <a:xfrm>
            <a:off x="7472220" y="4269410"/>
            <a:ext cx="2748549" cy="5219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Mind Renewal</a:t>
            </a:r>
            <a:endParaRPr lang="en-ZA" dirty="0"/>
          </a:p>
        </p:txBody>
      </p:sp>
      <p:sp>
        <p:nvSpPr>
          <p:cNvPr id="16" name="Rounded Rectangle 15"/>
          <p:cNvSpPr/>
          <p:nvPr/>
        </p:nvSpPr>
        <p:spPr>
          <a:xfrm>
            <a:off x="7472220" y="1561462"/>
            <a:ext cx="2748549" cy="9833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Identity: Purpose</a:t>
            </a:r>
            <a:endParaRPr lang="en-ZA" dirty="0"/>
          </a:p>
        </p:txBody>
      </p:sp>
      <p:sp>
        <p:nvSpPr>
          <p:cNvPr id="19" name="Rounded Rectangle 18"/>
          <p:cNvSpPr/>
          <p:nvPr/>
        </p:nvSpPr>
        <p:spPr>
          <a:xfrm>
            <a:off x="7472221" y="2583629"/>
            <a:ext cx="2748549" cy="9539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Identity: Potential</a:t>
            </a:r>
            <a:endParaRPr lang="en-ZA" dirty="0"/>
          </a:p>
        </p:txBody>
      </p:sp>
      <p:sp>
        <p:nvSpPr>
          <p:cNvPr id="20" name="Rounded Rectangle 19"/>
          <p:cNvSpPr/>
          <p:nvPr/>
        </p:nvSpPr>
        <p:spPr>
          <a:xfrm>
            <a:off x="7472220" y="4831493"/>
            <a:ext cx="2748549" cy="9357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t>Relationship-building</a:t>
            </a:r>
            <a:endParaRPr lang="en-ZA" dirty="0"/>
          </a:p>
        </p:txBody>
      </p:sp>
    </p:spTree>
    <p:extLst>
      <p:ext uri="{BB962C8B-B14F-4D97-AF65-F5344CB8AC3E}">
        <p14:creationId xmlns:p14="http://schemas.microsoft.com/office/powerpoint/2010/main" val="1608489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9" grpId="0" animBg="1"/>
      <p:bldP spid="20"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2108</TotalTime>
  <Words>597</Words>
  <Application>Microsoft Office PowerPoint</Application>
  <PresentationFormat>Widescreen</PresentationFormat>
  <Paragraphs>522</Paragraphs>
  <Slides>18</Slides>
  <Notes>9</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Century Gothic</vt:lpstr>
      <vt:lpstr>Courier New</vt:lpstr>
      <vt:lpstr>Wingdings 3</vt:lpstr>
      <vt:lpstr>Ion</vt:lpstr>
      <vt:lpstr>Being Present</vt:lpstr>
      <vt:lpstr>Definition of coaching</vt:lpstr>
      <vt:lpstr>PowerPoint Presentation</vt:lpstr>
      <vt:lpstr>Meaningful Conversations</vt:lpstr>
      <vt:lpstr>PowerPoint Presentation</vt:lpstr>
      <vt:lpstr>PowerPoint Presentation</vt:lpstr>
      <vt:lpstr>PowerPoint Presentation</vt:lpstr>
      <vt:lpstr>Being Present</vt:lpstr>
      <vt:lpstr>Being Present</vt:lpstr>
      <vt:lpstr>Being Present</vt:lpstr>
      <vt:lpstr>Being Present</vt:lpstr>
      <vt:lpstr>Being Present</vt:lpstr>
      <vt:lpstr>Being Present</vt:lpstr>
      <vt:lpstr>Being Present</vt:lpstr>
      <vt:lpstr>Being Present</vt:lpstr>
      <vt:lpstr>Being Present</vt:lpstr>
      <vt:lpstr>The Past</vt:lpstr>
      <vt:lpstr>The Future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Meaningful Conversation</dc:title>
  <dc:creator>Nico Liebenberg</dc:creator>
  <cp:lastModifiedBy>Nico Liebenberg</cp:lastModifiedBy>
  <cp:revision>34</cp:revision>
  <dcterms:created xsi:type="dcterms:W3CDTF">2015-12-07T08:26:32Z</dcterms:created>
  <dcterms:modified xsi:type="dcterms:W3CDTF">2018-03-14T17:32:00Z</dcterms:modified>
</cp:coreProperties>
</file>