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8" r:id="rId2"/>
    <p:sldId id="269" r:id="rId3"/>
    <p:sldId id="270" r:id="rId4"/>
    <p:sldId id="271" r:id="rId5"/>
    <p:sldId id="275" r:id="rId6"/>
    <p:sldId id="274" r:id="rId7"/>
    <p:sldId id="276" r:id="rId8"/>
    <p:sldId id="273" r:id="rId9"/>
    <p:sldId id="277" r:id="rId10"/>
    <p:sldId id="272" r:id="rId11"/>
    <p:sldId id="278" r:id="rId12"/>
    <p:sldId id="280" r:id="rId13"/>
    <p:sldId id="282" r:id="rId14"/>
    <p:sldId id="283" r:id="rId15"/>
    <p:sldId id="284" r:id="rId16"/>
    <p:sldId id="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43"/>
    <a:srgbClr val="969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394" y="53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2D6B0-DDA6-467D-8EAD-8C4C119F8F54}" type="datetimeFigureOut">
              <a:rPr lang="en-ZA" smtClean="0"/>
              <a:t>2018/05/30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FCFC9-9BDB-4BBF-8808-0EAFAFA7308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9834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FCFC9-9BDB-4BBF-8808-0EAFAFA73080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7853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381E4-003C-450C-9281-262F5F5FC62D}" type="slidenum">
              <a:rPr lang="en-ZA" smtClean="0"/>
              <a:pPr/>
              <a:t>12</a:t>
            </a:fld>
            <a:endParaRPr lang="en-Z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381E4-003C-450C-9281-262F5F5FC62D}" type="slidenum">
              <a:rPr lang="en-ZA" smtClean="0"/>
              <a:pPr/>
              <a:t>13</a:t>
            </a:fld>
            <a:endParaRPr lang="en-Z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381E4-003C-450C-9281-262F5F5FC62D}" type="slidenum">
              <a:rPr lang="en-ZA" smtClean="0"/>
              <a:pPr/>
              <a:t>14</a:t>
            </a:fld>
            <a:endParaRPr lang="en-Z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381E4-003C-450C-9281-262F5F5FC62D}" type="slidenum">
              <a:rPr lang="en-ZA" smtClean="0"/>
              <a:pPr/>
              <a:t>15</a:t>
            </a:fld>
            <a:endParaRPr lang="en-Z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381E4-003C-450C-9281-262F5F5FC62D}" type="slidenum">
              <a:rPr lang="en-ZA" smtClean="0"/>
              <a:pPr/>
              <a:t>16</a:t>
            </a:fld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>
            <a:lvl1pPr>
              <a:defRPr>
                <a:solidFill>
                  <a:srgbClr val="96931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buFontTx/>
              <a:buNone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buFontTx/>
              <a:buNone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buFontTx/>
              <a:buNone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buFontTx/>
              <a:buNone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85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67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6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92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96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96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4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54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9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48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1"/>
            <a:ext cx="12192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B113F-0426-4D0D-8692-C482664DD1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163BC-5849-4CEF-92EE-A75EA9284C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45000">
                <a:schemeClr val="bg1">
                  <a:lumMod val="95000"/>
                </a:schemeClr>
              </a:gs>
              <a:gs pos="84000">
                <a:schemeClr val="bg1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44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Nico\Box%20Sync\B4C%20Training\2015\Newest%20recordings\Coaching%20session%204\Session%204%20Identity.pptx#-1,6,Maslow&#8217;s hierarchy of need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ase"/>
          <p:cNvGrpSpPr/>
          <p:nvPr/>
        </p:nvGrpSpPr>
        <p:grpSpPr>
          <a:xfrm>
            <a:off x="2525486" y="4846320"/>
            <a:ext cx="6172200" cy="2103120"/>
            <a:chOff x="533400" y="4846320"/>
            <a:chExt cx="6172200" cy="2103120"/>
          </a:xfrm>
        </p:grpSpPr>
        <p:pic>
          <p:nvPicPr>
            <p:cNvPr id="8" name="Funnel Base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223" b="-1844"/>
            <a:stretch/>
          </p:blipFill>
          <p:spPr>
            <a:xfrm>
              <a:off x="533400" y="4846320"/>
              <a:ext cx="6172200" cy="210312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286000" y="5250180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actualisation</a:t>
              </a:r>
            </a:p>
          </p:txBody>
        </p:sp>
      </p:grpSp>
      <p:grpSp>
        <p:nvGrpSpPr>
          <p:cNvPr id="15" name="part 4"/>
          <p:cNvGrpSpPr/>
          <p:nvPr/>
        </p:nvGrpSpPr>
        <p:grpSpPr>
          <a:xfrm>
            <a:off x="1687286" y="3959352"/>
            <a:ext cx="7837714" cy="1188720"/>
            <a:chOff x="-304800" y="3959352"/>
            <a:chExt cx="7837714" cy="1188720"/>
          </a:xfrm>
        </p:grpSpPr>
        <p:pic>
          <p:nvPicPr>
            <p:cNvPr id="11" name="5 Part 4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58" b="32010"/>
            <a:stretch/>
          </p:blipFill>
          <p:spPr>
            <a:xfrm>
              <a:off x="-304800" y="3959352"/>
              <a:ext cx="7837714" cy="1188720"/>
            </a:xfrm>
            <a:prstGeom prst="rect">
              <a:avLst/>
            </a:prstGeom>
          </p:spPr>
        </p:pic>
        <p:sp>
          <p:nvSpPr>
            <p:cNvPr id="29" name="Funnel Text 4"/>
            <p:cNvSpPr txBox="1"/>
            <p:nvPr/>
          </p:nvSpPr>
          <p:spPr>
            <a:xfrm>
              <a:off x="1762125" y="4362451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worth</a:t>
              </a:r>
            </a:p>
          </p:txBody>
        </p:sp>
      </p:grpSp>
      <p:grpSp>
        <p:nvGrpSpPr>
          <p:cNvPr id="14" name="part 3"/>
          <p:cNvGrpSpPr/>
          <p:nvPr/>
        </p:nvGrpSpPr>
        <p:grpSpPr>
          <a:xfrm>
            <a:off x="1687286" y="2862072"/>
            <a:ext cx="7837714" cy="1371600"/>
            <a:chOff x="-304800" y="2862072"/>
            <a:chExt cx="7837714" cy="1371600"/>
          </a:xfrm>
        </p:grpSpPr>
        <p:pic>
          <p:nvPicPr>
            <p:cNvPr id="9" name="5 Part 3"/>
            <p:cNvPicPr>
              <a:picLocks noChangeAspect="1"/>
            </p:cNvPicPr>
            <p:nvPr/>
          </p:nvPicPr>
          <p:blipFill rotWithShape="1">
            <a:blip r:embed="rId5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61" b="45341"/>
            <a:stretch/>
          </p:blipFill>
          <p:spPr>
            <a:xfrm>
              <a:off x="-304800" y="2862072"/>
              <a:ext cx="7837714" cy="1371600"/>
            </a:xfrm>
            <a:prstGeom prst="rect">
              <a:avLst/>
            </a:prstGeom>
          </p:spPr>
        </p:pic>
        <p:sp>
          <p:nvSpPr>
            <p:cNvPr id="22" name="Funnel Text 3"/>
            <p:cNvSpPr txBox="1"/>
            <p:nvPr/>
          </p:nvSpPr>
          <p:spPr>
            <a:xfrm>
              <a:off x="1752600" y="3374577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Belonging</a:t>
              </a:r>
            </a:p>
          </p:txBody>
        </p:sp>
      </p:grpSp>
      <p:grpSp>
        <p:nvGrpSpPr>
          <p:cNvPr id="13" name="part 2"/>
          <p:cNvGrpSpPr/>
          <p:nvPr/>
        </p:nvGrpSpPr>
        <p:grpSpPr>
          <a:xfrm>
            <a:off x="1687286" y="1856232"/>
            <a:ext cx="7837714" cy="1371600"/>
            <a:chOff x="-304800" y="1856232"/>
            <a:chExt cx="7837714" cy="1371600"/>
          </a:xfrm>
        </p:grpSpPr>
        <p:pic>
          <p:nvPicPr>
            <p:cNvPr id="6" name="5 Part 2"/>
            <p:cNvPicPr>
              <a:picLocks noChangeAspect="1"/>
            </p:cNvPicPr>
            <p:nvPr/>
          </p:nvPicPr>
          <p:blipFill rotWithShape="1">
            <a:blip r:embed="rId6" cstate="email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99" b="60003"/>
            <a:stretch/>
          </p:blipFill>
          <p:spPr>
            <a:xfrm>
              <a:off x="-304800" y="1856232"/>
              <a:ext cx="7837714" cy="1371600"/>
            </a:xfrm>
            <a:prstGeom prst="rect">
              <a:avLst/>
            </a:prstGeom>
          </p:spPr>
        </p:pic>
        <p:sp>
          <p:nvSpPr>
            <p:cNvPr id="16" name="Part 2 text"/>
            <p:cNvSpPr txBox="1"/>
            <p:nvPr/>
          </p:nvSpPr>
          <p:spPr>
            <a:xfrm>
              <a:off x="485775" y="2369641"/>
              <a:ext cx="6172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Security</a:t>
              </a:r>
            </a:p>
          </p:txBody>
        </p:sp>
      </p:grpSp>
      <p:grpSp>
        <p:nvGrpSpPr>
          <p:cNvPr id="12" name="top"/>
          <p:cNvGrpSpPr/>
          <p:nvPr/>
        </p:nvGrpSpPr>
        <p:grpSpPr>
          <a:xfrm>
            <a:off x="1687286" y="484632"/>
            <a:ext cx="7837714" cy="1737360"/>
            <a:chOff x="-304800" y="484632"/>
            <a:chExt cx="7837714" cy="1737360"/>
          </a:xfrm>
        </p:grpSpPr>
        <p:pic>
          <p:nvPicPr>
            <p:cNvPr id="5" name="5 Part top"/>
            <p:cNvPicPr>
              <a:picLocks noChangeAspect="1"/>
            </p:cNvPicPr>
            <p:nvPr/>
          </p:nvPicPr>
          <p:blipFill rotWithShape="1">
            <a:blip r:embed="rId7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" b="74665"/>
            <a:stretch/>
          </p:blipFill>
          <p:spPr>
            <a:xfrm>
              <a:off x="-304800" y="484632"/>
              <a:ext cx="7837714" cy="1737360"/>
            </a:xfrm>
            <a:prstGeom prst="rect">
              <a:avLst/>
            </a:prstGeom>
          </p:spPr>
        </p:pic>
        <p:sp>
          <p:nvSpPr>
            <p:cNvPr id="10" name="Funnel Top Text"/>
            <p:cNvSpPr txBox="1"/>
            <p:nvPr/>
          </p:nvSpPr>
          <p:spPr>
            <a:xfrm>
              <a:off x="533400" y="1287959"/>
              <a:ext cx="6172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Physiological</a:t>
              </a: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</p:spTree>
    <p:extLst>
      <p:ext uri="{BB962C8B-B14F-4D97-AF65-F5344CB8AC3E}">
        <p14:creationId xmlns:p14="http://schemas.microsoft.com/office/powerpoint/2010/main" val="54228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ase"/>
          <p:cNvGrpSpPr/>
          <p:nvPr/>
        </p:nvGrpSpPr>
        <p:grpSpPr>
          <a:xfrm>
            <a:off x="2525486" y="4846320"/>
            <a:ext cx="6172200" cy="2103120"/>
            <a:chOff x="533400" y="4846320"/>
            <a:chExt cx="6172200" cy="2103120"/>
          </a:xfrm>
        </p:grpSpPr>
        <p:pic>
          <p:nvPicPr>
            <p:cNvPr id="8" name="Funnel Base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223" b="-1844"/>
            <a:stretch/>
          </p:blipFill>
          <p:spPr>
            <a:xfrm>
              <a:off x="533400" y="4846320"/>
              <a:ext cx="6172200" cy="210312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286000" y="5250180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actualisation</a:t>
              </a:r>
            </a:p>
          </p:txBody>
        </p:sp>
      </p:grpSp>
      <p:grpSp>
        <p:nvGrpSpPr>
          <p:cNvPr id="15" name="part 4"/>
          <p:cNvGrpSpPr/>
          <p:nvPr/>
        </p:nvGrpSpPr>
        <p:grpSpPr>
          <a:xfrm>
            <a:off x="1687286" y="3959352"/>
            <a:ext cx="7837714" cy="1188720"/>
            <a:chOff x="-304800" y="3959352"/>
            <a:chExt cx="7837714" cy="1188720"/>
          </a:xfrm>
        </p:grpSpPr>
        <p:pic>
          <p:nvPicPr>
            <p:cNvPr id="11" name="5 Part 4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58" b="32010"/>
            <a:stretch/>
          </p:blipFill>
          <p:spPr>
            <a:xfrm>
              <a:off x="-304800" y="3959352"/>
              <a:ext cx="7837714" cy="1188720"/>
            </a:xfrm>
            <a:prstGeom prst="rect">
              <a:avLst/>
            </a:prstGeom>
          </p:spPr>
        </p:pic>
        <p:sp>
          <p:nvSpPr>
            <p:cNvPr id="29" name="Funnel Text 4"/>
            <p:cNvSpPr txBox="1"/>
            <p:nvPr/>
          </p:nvSpPr>
          <p:spPr>
            <a:xfrm>
              <a:off x="1762125" y="4362451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worth</a:t>
              </a:r>
            </a:p>
          </p:txBody>
        </p:sp>
      </p:grpSp>
      <p:grpSp>
        <p:nvGrpSpPr>
          <p:cNvPr id="14" name="part 3"/>
          <p:cNvGrpSpPr/>
          <p:nvPr/>
        </p:nvGrpSpPr>
        <p:grpSpPr>
          <a:xfrm>
            <a:off x="1687286" y="2862072"/>
            <a:ext cx="7837714" cy="1371600"/>
            <a:chOff x="-304800" y="2862072"/>
            <a:chExt cx="7837714" cy="1371600"/>
          </a:xfrm>
        </p:grpSpPr>
        <p:pic>
          <p:nvPicPr>
            <p:cNvPr id="9" name="5 Part 3"/>
            <p:cNvPicPr>
              <a:picLocks noChangeAspect="1"/>
            </p:cNvPicPr>
            <p:nvPr/>
          </p:nvPicPr>
          <p:blipFill rotWithShape="1">
            <a:blip r:embed="rId5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61" b="45341"/>
            <a:stretch/>
          </p:blipFill>
          <p:spPr>
            <a:xfrm>
              <a:off x="-304800" y="2862072"/>
              <a:ext cx="7837714" cy="1371600"/>
            </a:xfrm>
            <a:prstGeom prst="rect">
              <a:avLst/>
            </a:prstGeom>
          </p:spPr>
        </p:pic>
        <p:sp>
          <p:nvSpPr>
            <p:cNvPr id="22" name="Funnel Text 3"/>
            <p:cNvSpPr txBox="1"/>
            <p:nvPr/>
          </p:nvSpPr>
          <p:spPr>
            <a:xfrm>
              <a:off x="1752600" y="3374577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Belonging</a:t>
              </a:r>
            </a:p>
          </p:txBody>
        </p:sp>
      </p:grpSp>
      <p:grpSp>
        <p:nvGrpSpPr>
          <p:cNvPr id="13" name="part 2"/>
          <p:cNvGrpSpPr/>
          <p:nvPr/>
        </p:nvGrpSpPr>
        <p:grpSpPr>
          <a:xfrm>
            <a:off x="1687286" y="1856232"/>
            <a:ext cx="7837714" cy="1371600"/>
            <a:chOff x="-304800" y="1856232"/>
            <a:chExt cx="7837714" cy="1371600"/>
          </a:xfrm>
        </p:grpSpPr>
        <p:pic>
          <p:nvPicPr>
            <p:cNvPr id="6" name="5 Part 2"/>
            <p:cNvPicPr>
              <a:picLocks noChangeAspect="1"/>
            </p:cNvPicPr>
            <p:nvPr/>
          </p:nvPicPr>
          <p:blipFill rotWithShape="1">
            <a:blip r:embed="rId6" cstate="email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99" b="60003"/>
            <a:stretch/>
          </p:blipFill>
          <p:spPr>
            <a:xfrm>
              <a:off x="-304800" y="1856232"/>
              <a:ext cx="7837714" cy="1371600"/>
            </a:xfrm>
            <a:prstGeom prst="rect">
              <a:avLst/>
            </a:prstGeom>
          </p:spPr>
        </p:pic>
        <p:sp>
          <p:nvSpPr>
            <p:cNvPr id="16" name="Part 2 text"/>
            <p:cNvSpPr txBox="1"/>
            <p:nvPr/>
          </p:nvSpPr>
          <p:spPr>
            <a:xfrm>
              <a:off x="485775" y="2369641"/>
              <a:ext cx="6172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Security</a:t>
              </a:r>
            </a:p>
          </p:txBody>
        </p:sp>
      </p:grpSp>
      <p:grpSp>
        <p:nvGrpSpPr>
          <p:cNvPr id="12" name="top"/>
          <p:cNvGrpSpPr/>
          <p:nvPr/>
        </p:nvGrpSpPr>
        <p:grpSpPr>
          <a:xfrm>
            <a:off x="1687286" y="484632"/>
            <a:ext cx="7837714" cy="1737360"/>
            <a:chOff x="-304800" y="484632"/>
            <a:chExt cx="7837714" cy="173736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5" name="5 Part top"/>
            <p:cNvPicPr>
              <a:picLocks noChangeAspect="1"/>
            </p:cNvPicPr>
            <p:nvPr/>
          </p:nvPicPr>
          <p:blipFill rotWithShape="1">
            <a:blip r:embed="rId7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" b="74665"/>
            <a:stretch/>
          </p:blipFill>
          <p:spPr>
            <a:xfrm>
              <a:off x="-304800" y="484632"/>
              <a:ext cx="7837714" cy="173736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10" name="Funnel Top Text"/>
            <p:cNvSpPr txBox="1"/>
            <p:nvPr/>
          </p:nvSpPr>
          <p:spPr>
            <a:xfrm>
              <a:off x="533400" y="1287959"/>
              <a:ext cx="6172200" cy="769441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Physiological</a:t>
              </a: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</p:spTree>
    <p:extLst>
      <p:ext uri="{BB962C8B-B14F-4D97-AF65-F5344CB8AC3E}">
        <p14:creationId xmlns:p14="http://schemas.microsoft.com/office/powerpoint/2010/main" val="178618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top"/>
          <p:cNvGrpSpPr/>
          <p:nvPr/>
        </p:nvGrpSpPr>
        <p:grpSpPr>
          <a:xfrm>
            <a:off x="1687286" y="484632"/>
            <a:ext cx="7837714" cy="1737360"/>
            <a:chOff x="-304800" y="484632"/>
            <a:chExt cx="7837714" cy="173736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5" name="5 Part top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" b="74665"/>
            <a:stretch/>
          </p:blipFill>
          <p:spPr>
            <a:xfrm>
              <a:off x="-304800" y="484632"/>
              <a:ext cx="7837714" cy="173736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10" name="Funnel Top Text"/>
            <p:cNvSpPr txBox="1"/>
            <p:nvPr/>
          </p:nvSpPr>
          <p:spPr>
            <a:xfrm>
              <a:off x="533400" y="1287959"/>
              <a:ext cx="6172200" cy="769441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Physiological</a:t>
              </a: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2967335"/>
            <a:ext cx="6400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Basic life needs - air, food, </a:t>
            </a:r>
          </a:p>
          <a:p>
            <a:pPr algn="ctr"/>
            <a:r>
              <a:rPr lang="en-Z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drink, shelter, warmth, </a:t>
            </a:r>
          </a:p>
          <a:p>
            <a:pPr algn="ctr"/>
            <a:r>
              <a:rPr lang="en-Z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sex, sleep, etc.</a:t>
            </a:r>
          </a:p>
        </p:txBody>
      </p:sp>
    </p:spTree>
    <p:extLst>
      <p:ext uri="{BB962C8B-B14F-4D97-AF65-F5344CB8AC3E}">
        <p14:creationId xmlns:p14="http://schemas.microsoft.com/office/powerpoint/2010/main" val="426751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ase"/>
          <p:cNvGrpSpPr/>
          <p:nvPr/>
        </p:nvGrpSpPr>
        <p:grpSpPr>
          <a:xfrm>
            <a:off x="2525486" y="4846320"/>
            <a:ext cx="6172200" cy="2103120"/>
            <a:chOff x="533400" y="4846320"/>
            <a:chExt cx="6172200" cy="2103120"/>
          </a:xfrm>
        </p:grpSpPr>
        <p:pic>
          <p:nvPicPr>
            <p:cNvPr id="8" name="Funnel Base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223" b="-1844"/>
            <a:stretch/>
          </p:blipFill>
          <p:spPr>
            <a:xfrm>
              <a:off x="533400" y="4846320"/>
              <a:ext cx="6172200" cy="210312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286000" y="5250180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actualisation</a:t>
              </a:r>
            </a:p>
          </p:txBody>
        </p:sp>
      </p:grpSp>
      <p:grpSp>
        <p:nvGrpSpPr>
          <p:cNvPr id="15" name="part 4"/>
          <p:cNvGrpSpPr/>
          <p:nvPr/>
        </p:nvGrpSpPr>
        <p:grpSpPr>
          <a:xfrm>
            <a:off x="1687286" y="3959352"/>
            <a:ext cx="7837714" cy="1188720"/>
            <a:chOff x="-304800" y="3959352"/>
            <a:chExt cx="7837714" cy="1188720"/>
          </a:xfrm>
        </p:grpSpPr>
        <p:pic>
          <p:nvPicPr>
            <p:cNvPr id="11" name="5 Part 4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58" b="32010"/>
            <a:stretch/>
          </p:blipFill>
          <p:spPr>
            <a:xfrm>
              <a:off x="-304800" y="3959352"/>
              <a:ext cx="7837714" cy="1188720"/>
            </a:xfrm>
            <a:prstGeom prst="rect">
              <a:avLst/>
            </a:prstGeom>
          </p:spPr>
        </p:pic>
        <p:sp>
          <p:nvSpPr>
            <p:cNvPr id="29" name="Funnel Text 4"/>
            <p:cNvSpPr txBox="1"/>
            <p:nvPr/>
          </p:nvSpPr>
          <p:spPr>
            <a:xfrm>
              <a:off x="1762125" y="4362451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worth</a:t>
              </a:r>
            </a:p>
          </p:txBody>
        </p:sp>
      </p:grpSp>
      <p:grpSp>
        <p:nvGrpSpPr>
          <p:cNvPr id="14" name="part 3"/>
          <p:cNvGrpSpPr/>
          <p:nvPr/>
        </p:nvGrpSpPr>
        <p:grpSpPr>
          <a:xfrm>
            <a:off x="1687286" y="2862072"/>
            <a:ext cx="7837714" cy="1371600"/>
            <a:chOff x="-304800" y="2862072"/>
            <a:chExt cx="7837714" cy="1371600"/>
          </a:xfrm>
        </p:grpSpPr>
        <p:pic>
          <p:nvPicPr>
            <p:cNvPr id="9" name="5 Part 3"/>
            <p:cNvPicPr>
              <a:picLocks noChangeAspect="1"/>
            </p:cNvPicPr>
            <p:nvPr/>
          </p:nvPicPr>
          <p:blipFill rotWithShape="1">
            <a:blip r:embed="rId5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61" b="45341"/>
            <a:stretch/>
          </p:blipFill>
          <p:spPr>
            <a:xfrm>
              <a:off x="-304800" y="2862072"/>
              <a:ext cx="7837714" cy="1371600"/>
            </a:xfrm>
            <a:prstGeom prst="rect">
              <a:avLst/>
            </a:prstGeom>
          </p:spPr>
        </p:pic>
        <p:sp>
          <p:nvSpPr>
            <p:cNvPr id="22" name="Funnel Text 3"/>
            <p:cNvSpPr txBox="1"/>
            <p:nvPr/>
          </p:nvSpPr>
          <p:spPr>
            <a:xfrm>
              <a:off x="1752600" y="3374577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Belonging</a:t>
              </a:r>
            </a:p>
          </p:txBody>
        </p:sp>
      </p:grpSp>
      <p:grpSp>
        <p:nvGrpSpPr>
          <p:cNvPr id="13" name="part 2"/>
          <p:cNvGrpSpPr/>
          <p:nvPr/>
        </p:nvGrpSpPr>
        <p:grpSpPr>
          <a:xfrm>
            <a:off x="1687286" y="1856233"/>
            <a:ext cx="7837714" cy="1371600"/>
            <a:chOff x="-304800" y="1856232"/>
            <a:chExt cx="7837714" cy="137160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6" name="5 Part 2"/>
            <p:cNvPicPr>
              <a:picLocks noChangeAspect="1"/>
            </p:cNvPicPr>
            <p:nvPr/>
          </p:nvPicPr>
          <p:blipFill rotWithShape="1">
            <a:blip r:embed="rId6" cstate="email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99" b="60003"/>
            <a:stretch/>
          </p:blipFill>
          <p:spPr>
            <a:xfrm>
              <a:off x="-304800" y="1856232"/>
              <a:ext cx="7837714" cy="137160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16" name="Part 2 text"/>
            <p:cNvSpPr txBox="1"/>
            <p:nvPr/>
          </p:nvSpPr>
          <p:spPr>
            <a:xfrm>
              <a:off x="485775" y="2369641"/>
              <a:ext cx="6172200" cy="707886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Security</a:t>
              </a:r>
              <a:endParaRPr lang="en-US" sz="3600" dirty="0"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2" name="top"/>
          <p:cNvGrpSpPr/>
          <p:nvPr/>
        </p:nvGrpSpPr>
        <p:grpSpPr>
          <a:xfrm>
            <a:off x="1687286" y="484632"/>
            <a:ext cx="7837714" cy="1737360"/>
            <a:chOff x="-304800" y="484632"/>
            <a:chExt cx="7837714" cy="1737360"/>
          </a:xfrm>
        </p:grpSpPr>
        <p:pic>
          <p:nvPicPr>
            <p:cNvPr id="5" name="5 Part top"/>
            <p:cNvPicPr>
              <a:picLocks noChangeAspect="1"/>
            </p:cNvPicPr>
            <p:nvPr/>
          </p:nvPicPr>
          <p:blipFill rotWithShape="1">
            <a:blip r:embed="rId7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" b="74665"/>
            <a:stretch/>
          </p:blipFill>
          <p:spPr>
            <a:xfrm>
              <a:off x="-304800" y="484632"/>
              <a:ext cx="7837714" cy="1737360"/>
            </a:xfrm>
            <a:prstGeom prst="rect">
              <a:avLst/>
            </a:prstGeom>
          </p:spPr>
        </p:pic>
        <p:sp>
          <p:nvSpPr>
            <p:cNvPr id="10" name="Funnel Top Text"/>
            <p:cNvSpPr txBox="1"/>
            <p:nvPr/>
          </p:nvSpPr>
          <p:spPr>
            <a:xfrm>
              <a:off x="533400" y="1287959"/>
              <a:ext cx="6172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Physiological</a:t>
              </a: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</p:spTree>
    <p:extLst>
      <p:ext uri="{BB962C8B-B14F-4D97-AF65-F5344CB8AC3E}">
        <p14:creationId xmlns:p14="http://schemas.microsoft.com/office/powerpoint/2010/main" val="272557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part 2"/>
          <p:cNvGrpSpPr/>
          <p:nvPr/>
        </p:nvGrpSpPr>
        <p:grpSpPr>
          <a:xfrm>
            <a:off x="1687286" y="762001"/>
            <a:ext cx="7837714" cy="1371600"/>
            <a:chOff x="-304800" y="1856232"/>
            <a:chExt cx="7837714" cy="137160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6" name="5 Part 2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99" b="60003"/>
            <a:stretch/>
          </p:blipFill>
          <p:spPr>
            <a:xfrm>
              <a:off x="-304800" y="1856232"/>
              <a:ext cx="7837714" cy="137160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16" name="Part 2 text"/>
            <p:cNvSpPr txBox="1"/>
            <p:nvPr/>
          </p:nvSpPr>
          <p:spPr>
            <a:xfrm>
              <a:off x="485775" y="2244435"/>
              <a:ext cx="6172200" cy="830997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Security</a:t>
              </a:r>
              <a:endParaRPr lang="en-US" sz="4400" dirty="0"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48000" y="2967336"/>
            <a:ext cx="640080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Protection from elements, security, order, law, limits, stability, etc.</a:t>
            </a:r>
          </a:p>
          <a:p>
            <a:pPr algn="ctr"/>
            <a:endParaRPr lang="en-ZA" sz="32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746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ase"/>
          <p:cNvGrpSpPr/>
          <p:nvPr/>
        </p:nvGrpSpPr>
        <p:grpSpPr>
          <a:xfrm>
            <a:off x="2525486" y="4846320"/>
            <a:ext cx="6172200" cy="2103120"/>
            <a:chOff x="533400" y="4846320"/>
            <a:chExt cx="6172200" cy="2103120"/>
          </a:xfrm>
        </p:grpSpPr>
        <p:pic>
          <p:nvPicPr>
            <p:cNvPr id="8" name="Funnel Base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223" b="-1844"/>
            <a:stretch/>
          </p:blipFill>
          <p:spPr>
            <a:xfrm>
              <a:off x="533400" y="4846320"/>
              <a:ext cx="6172200" cy="210312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286000" y="5250180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actualisation</a:t>
              </a:r>
            </a:p>
          </p:txBody>
        </p:sp>
      </p:grpSp>
      <p:grpSp>
        <p:nvGrpSpPr>
          <p:cNvPr id="15" name="part 4"/>
          <p:cNvGrpSpPr/>
          <p:nvPr/>
        </p:nvGrpSpPr>
        <p:grpSpPr>
          <a:xfrm>
            <a:off x="1687286" y="3959352"/>
            <a:ext cx="7837714" cy="1188720"/>
            <a:chOff x="-304800" y="3959352"/>
            <a:chExt cx="7837714" cy="1188720"/>
          </a:xfrm>
        </p:grpSpPr>
        <p:pic>
          <p:nvPicPr>
            <p:cNvPr id="11" name="5 Part 4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58" b="32010"/>
            <a:stretch/>
          </p:blipFill>
          <p:spPr>
            <a:xfrm>
              <a:off x="-304800" y="3959352"/>
              <a:ext cx="7837714" cy="1188720"/>
            </a:xfrm>
            <a:prstGeom prst="rect">
              <a:avLst/>
            </a:prstGeom>
          </p:spPr>
        </p:pic>
        <p:sp>
          <p:nvSpPr>
            <p:cNvPr id="29" name="Funnel Text 4"/>
            <p:cNvSpPr txBox="1"/>
            <p:nvPr/>
          </p:nvSpPr>
          <p:spPr>
            <a:xfrm>
              <a:off x="1762125" y="4362451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worth</a:t>
              </a:r>
            </a:p>
          </p:txBody>
        </p:sp>
      </p:grpSp>
      <p:grpSp>
        <p:nvGrpSpPr>
          <p:cNvPr id="14" name="part 3"/>
          <p:cNvGrpSpPr/>
          <p:nvPr/>
        </p:nvGrpSpPr>
        <p:grpSpPr>
          <a:xfrm>
            <a:off x="1687286" y="2862072"/>
            <a:ext cx="7837714" cy="1371600"/>
            <a:chOff x="-304800" y="2862072"/>
            <a:chExt cx="7837714" cy="137160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9" name="5 Part 3"/>
            <p:cNvPicPr>
              <a:picLocks noChangeAspect="1"/>
            </p:cNvPicPr>
            <p:nvPr/>
          </p:nvPicPr>
          <p:blipFill rotWithShape="1">
            <a:blip r:embed="rId5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61" b="45341"/>
            <a:stretch/>
          </p:blipFill>
          <p:spPr>
            <a:xfrm>
              <a:off x="-304800" y="2862072"/>
              <a:ext cx="7837714" cy="137160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22" name="Funnel Text 3"/>
            <p:cNvSpPr txBox="1"/>
            <p:nvPr/>
          </p:nvSpPr>
          <p:spPr>
            <a:xfrm>
              <a:off x="1752600" y="3374577"/>
              <a:ext cx="3733800" cy="646331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Belonging</a:t>
              </a:r>
              <a:endParaRPr lang="en-US" sz="3200" dirty="0"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3" name="part 2"/>
          <p:cNvGrpSpPr/>
          <p:nvPr/>
        </p:nvGrpSpPr>
        <p:grpSpPr>
          <a:xfrm>
            <a:off x="1687286" y="1856232"/>
            <a:ext cx="7837714" cy="1371600"/>
            <a:chOff x="-304800" y="1856232"/>
            <a:chExt cx="7837714" cy="1371600"/>
          </a:xfrm>
        </p:grpSpPr>
        <p:pic>
          <p:nvPicPr>
            <p:cNvPr id="6" name="5 Part 2"/>
            <p:cNvPicPr>
              <a:picLocks noChangeAspect="1"/>
            </p:cNvPicPr>
            <p:nvPr/>
          </p:nvPicPr>
          <p:blipFill rotWithShape="1">
            <a:blip r:embed="rId6" cstate="email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99" b="60003"/>
            <a:stretch/>
          </p:blipFill>
          <p:spPr>
            <a:xfrm>
              <a:off x="-304800" y="1856232"/>
              <a:ext cx="7837714" cy="1371600"/>
            </a:xfrm>
            <a:prstGeom prst="rect">
              <a:avLst/>
            </a:prstGeom>
          </p:spPr>
        </p:pic>
        <p:sp>
          <p:nvSpPr>
            <p:cNvPr id="16" name="Part 2 text"/>
            <p:cNvSpPr txBox="1"/>
            <p:nvPr/>
          </p:nvSpPr>
          <p:spPr>
            <a:xfrm>
              <a:off x="485775" y="2369641"/>
              <a:ext cx="6172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Security</a:t>
              </a:r>
            </a:p>
          </p:txBody>
        </p:sp>
      </p:grpSp>
      <p:grpSp>
        <p:nvGrpSpPr>
          <p:cNvPr id="12" name="top"/>
          <p:cNvGrpSpPr/>
          <p:nvPr/>
        </p:nvGrpSpPr>
        <p:grpSpPr>
          <a:xfrm>
            <a:off x="1687286" y="484632"/>
            <a:ext cx="7837714" cy="1737360"/>
            <a:chOff x="-304800" y="484632"/>
            <a:chExt cx="7837714" cy="1737360"/>
          </a:xfrm>
        </p:grpSpPr>
        <p:pic>
          <p:nvPicPr>
            <p:cNvPr id="5" name="5 Part top"/>
            <p:cNvPicPr>
              <a:picLocks noChangeAspect="1"/>
            </p:cNvPicPr>
            <p:nvPr/>
          </p:nvPicPr>
          <p:blipFill rotWithShape="1">
            <a:blip r:embed="rId7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" b="74665"/>
            <a:stretch/>
          </p:blipFill>
          <p:spPr>
            <a:xfrm>
              <a:off x="-304800" y="484632"/>
              <a:ext cx="7837714" cy="1737360"/>
            </a:xfrm>
            <a:prstGeom prst="rect">
              <a:avLst/>
            </a:prstGeom>
          </p:spPr>
        </p:pic>
        <p:sp>
          <p:nvSpPr>
            <p:cNvPr id="10" name="Funnel Top Text"/>
            <p:cNvSpPr txBox="1"/>
            <p:nvPr/>
          </p:nvSpPr>
          <p:spPr>
            <a:xfrm>
              <a:off x="533400" y="1287959"/>
              <a:ext cx="6172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Physiological</a:t>
              </a: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</p:spTree>
    <p:extLst>
      <p:ext uri="{BB962C8B-B14F-4D97-AF65-F5344CB8AC3E}">
        <p14:creationId xmlns:p14="http://schemas.microsoft.com/office/powerpoint/2010/main" val="281974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part 3"/>
          <p:cNvGrpSpPr/>
          <p:nvPr/>
        </p:nvGrpSpPr>
        <p:grpSpPr>
          <a:xfrm>
            <a:off x="1676400" y="533401"/>
            <a:ext cx="8839200" cy="1371600"/>
            <a:chOff x="-304800" y="2862072"/>
            <a:chExt cx="7837714" cy="137160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9" name="5 Part 3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61" b="45341"/>
            <a:stretch/>
          </p:blipFill>
          <p:spPr>
            <a:xfrm>
              <a:off x="-304800" y="2862072"/>
              <a:ext cx="7837714" cy="137160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22" name="Funnel Text 3"/>
            <p:cNvSpPr txBox="1"/>
            <p:nvPr/>
          </p:nvSpPr>
          <p:spPr>
            <a:xfrm>
              <a:off x="1752600" y="3374577"/>
              <a:ext cx="3733800" cy="707886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Belonging</a:t>
              </a:r>
              <a:endParaRPr lang="en-US" sz="3600" dirty="0"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48000" y="2967333"/>
            <a:ext cx="6400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Work group, teams, family, affection, relationships, etc.</a:t>
            </a:r>
          </a:p>
        </p:txBody>
      </p:sp>
    </p:spTree>
    <p:extLst>
      <p:ext uri="{BB962C8B-B14F-4D97-AF65-F5344CB8AC3E}">
        <p14:creationId xmlns:p14="http://schemas.microsoft.com/office/powerpoint/2010/main" val="123404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ase"/>
          <p:cNvGrpSpPr/>
          <p:nvPr/>
        </p:nvGrpSpPr>
        <p:grpSpPr>
          <a:xfrm>
            <a:off x="2525486" y="4846320"/>
            <a:ext cx="6172200" cy="2103120"/>
            <a:chOff x="533400" y="4846320"/>
            <a:chExt cx="6172200" cy="2103120"/>
          </a:xfrm>
        </p:grpSpPr>
        <p:pic>
          <p:nvPicPr>
            <p:cNvPr id="8" name="Funnel Base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223" b="-1844"/>
            <a:stretch/>
          </p:blipFill>
          <p:spPr>
            <a:xfrm>
              <a:off x="533400" y="4846320"/>
              <a:ext cx="6172200" cy="210312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286000" y="5250180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actualisation</a:t>
              </a:r>
            </a:p>
          </p:txBody>
        </p:sp>
      </p:grpSp>
      <p:grpSp>
        <p:nvGrpSpPr>
          <p:cNvPr id="15" name="part 4"/>
          <p:cNvGrpSpPr/>
          <p:nvPr/>
        </p:nvGrpSpPr>
        <p:grpSpPr>
          <a:xfrm>
            <a:off x="1687286" y="3959352"/>
            <a:ext cx="7837714" cy="1188720"/>
            <a:chOff x="-304800" y="3959352"/>
            <a:chExt cx="7837714" cy="118872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11" name="5 Part 4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58" b="32010"/>
            <a:stretch/>
          </p:blipFill>
          <p:spPr>
            <a:xfrm>
              <a:off x="-304800" y="3959352"/>
              <a:ext cx="7837714" cy="118872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29" name="Funnel Text 4"/>
            <p:cNvSpPr txBox="1"/>
            <p:nvPr/>
          </p:nvSpPr>
          <p:spPr>
            <a:xfrm>
              <a:off x="1762125" y="4362451"/>
              <a:ext cx="3733800" cy="584775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worth</a:t>
              </a:r>
            </a:p>
          </p:txBody>
        </p:sp>
      </p:grpSp>
      <p:grpSp>
        <p:nvGrpSpPr>
          <p:cNvPr id="14" name="part 3"/>
          <p:cNvGrpSpPr/>
          <p:nvPr/>
        </p:nvGrpSpPr>
        <p:grpSpPr>
          <a:xfrm>
            <a:off x="1687286" y="2862072"/>
            <a:ext cx="7837714" cy="1371600"/>
            <a:chOff x="-304800" y="2862072"/>
            <a:chExt cx="7837714" cy="1371600"/>
          </a:xfrm>
        </p:grpSpPr>
        <p:pic>
          <p:nvPicPr>
            <p:cNvPr id="9" name="5 Part 3"/>
            <p:cNvPicPr>
              <a:picLocks noChangeAspect="1"/>
            </p:cNvPicPr>
            <p:nvPr/>
          </p:nvPicPr>
          <p:blipFill rotWithShape="1">
            <a:blip r:embed="rId5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61" b="45341"/>
            <a:stretch/>
          </p:blipFill>
          <p:spPr>
            <a:xfrm>
              <a:off x="-304800" y="2862072"/>
              <a:ext cx="7837714" cy="1371600"/>
            </a:xfrm>
            <a:prstGeom prst="rect">
              <a:avLst/>
            </a:prstGeom>
          </p:spPr>
        </p:pic>
        <p:sp>
          <p:nvSpPr>
            <p:cNvPr id="22" name="Funnel Text 3"/>
            <p:cNvSpPr txBox="1"/>
            <p:nvPr/>
          </p:nvSpPr>
          <p:spPr>
            <a:xfrm>
              <a:off x="1752600" y="3374577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Belonging</a:t>
              </a:r>
            </a:p>
          </p:txBody>
        </p:sp>
      </p:grpSp>
      <p:grpSp>
        <p:nvGrpSpPr>
          <p:cNvPr id="13" name="part 2"/>
          <p:cNvGrpSpPr/>
          <p:nvPr/>
        </p:nvGrpSpPr>
        <p:grpSpPr>
          <a:xfrm>
            <a:off x="1687286" y="1856232"/>
            <a:ext cx="7837714" cy="1371600"/>
            <a:chOff x="-304800" y="1856232"/>
            <a:chExt cx="7837714" cy="1371600"/>
          </a:xfrm>
        </p:grpSpPr>
        <p:pic>
          <p:nvPicPr>
            <p:cNvPr id="6" name="5 Part 2"/>
            <p:cNvPicPr>
              <a:picLocks noChangeAspect="1"/>
            </p:cNvPicPr>
            <p:nvPr/>
          </p:nvPicPr>
          <p:blipFill rotWithShape="1">
            <a:blip r:embed="rId6" cstate="email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99" b="60003"/>
            <a:stretch/>
          </p:blipFill>
          <p:spPr>
            <a:xfrm>
              <a:off x="-304800" y="1856232"/>
              <a:ext cx="7837714" cy="1371600"/>
            </a:xfrm>
            <a:prstGeom prst="rect">
              <a:avLst/>
            </a:prstGeom>
          </p:spPr>
        </p:pic>
        <p:sp>
          <p:nvSpPr>
            <p:cNvPr id="16" name="Part 2 text"/>
            <p:cNvSpPr txBox="1"/>
            <p:nvPr/>
          </p:nvSpPr>
          <p:spPr>
            <a:xfrm>
              <a:off x="485775" y="2369641"/>
              <a:ext cx="6172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Security</a:t>
              </a:r>
            </a:p>
          </p:txBody>
        </p:sp>
      </p:grpSp>
      <p:grpSp>
        <p:nvGrpSpPr>
          <p:cNvPr id="12" name="top"/>
          <p:cNvGrpSpPr/>
          <p:nvPr/>
        </p:nvGrpSpPr>
        <p:grpSpPr>
          <a:xfrm>
            <a:off x="1687286" y="484632"/>
            <a:ext cx="7837714" cy="1737360"/>
            <a:chOff x="-304800" y="484632"/>
            <a:chExt cx="7837714" cy="1737360"/>
          </a:xfrm>
        </p:grpSpPr>
        <p:pic>
          <p:nvPicPr>
            <p:cNvPr id="5" name="5 Part top"/>
            <p:cNvPicPr>
              <a:picLocks noChangeAspect="1"/>
            </p:cNvPicPr>
            <p:nvPr/>
          </p:nvPicPr>
          <p:blipFill rotWithShape="1">
            <a:blip r:embed="rId7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" b="74665"/>
            <a:stretch/>
          </p:blipFill>
          <p:spPr>
            <a:xfrm>
              <a:off x="-304800" y="484632"/>
              <a:ext cx="7837714" cy="1737360"/>
            </a:xfrm>
            <a:prstGeom prst="rect">
              <a:avLst/>
            </a:prstGeom>
          </p:spPr>
        </p:pic>
        <p:sp>
          <p:nvSpPr>
            <p:cNvPr id="10" name="Funnel Top Text"/>
            <p:cNvSpPr txBox="1"/>
            <p:nvPr/>
          </p:nvSpPr>
          <p:spPr>
            <a:xfrm>
              <a:off x="533400" y="1287959"/>
              <a:ext cx="6172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Physiological</a:t>
              </a: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</p:spTree>
    <p:extLst>
      <p:ext uri="{BB962C8B-B14F-4D97-AF65-F5344CB8AC3E}">
        <p14:creationId xmlns:p14="http://schemas.microsoft.com/office/powerpoint/2010/main" val="255238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part 4"/>
          <p:cNvGrpSpPr/>
          <p:nvPr/>
        </p:nvGrpSpPr>
        <p:grpSpPr>
          <a:xfrm>
            <a:off x="914400" y="563880"/>
            <a:ext cx="9753600" cy="1188720"/>
            <a:chOff x="-304800" y="3959352"/>
            <a:chExt cx="7837714" cy="118872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11" name="5 Part 4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58" b="32010"/>
            <a:stretch/>
          </p:blipFill>
          <p:spPr>
            <a:xfrm>
              <a:off x="-304800" y="3959352"/>
              <a:ext cx="7837714" cy="118872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29" name="Funnel Text 4"/>
            <p:cNvSpPr txBox="1"/>
            <p:nvPr/>
          </p:nvSpPr>
          <p:spPr>
            <a:xfrm>
              <a:off x="1762125" y="4362451"/>
              <a:ext cx="3733800" cy="584775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worth</a:t>
              </a: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48000" y="2967335"/>
            <a:ext cx="6400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Self-esteem, achievement, mastery, autonomy, status, responsibility, etc.</a:t>
            </a:r>
          </a:p>
        </p:txBody>
      </p:sp>
    </p:spTree>
    <p:extLst>
      <p:ext uri="{BB962C8B-B14F-4D97-AF65-F5344CB8AC3E}">
        <p14:creationId xmlns:p14="http://schemas.microsoft.com/office/powerpoint/2010/main" val="29916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ase"/>
          <p:cNvGrpSpPr/>
          <p:nvPr/>
        </p:nvGrpSpPr>
        <p:grpSpPr>
          <a:xfrm>
            <a:off x="2525486" y="4846320"/>
            <a:ext cx="6172200" cy="2103120"/>
            <a:chOff x="533400" y="4846320"/>
            <a:chExt cx="6172200" cy="210312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8" name="Funnel Base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223" b="-1844"/>
            <a:stretch/>
          </p:blipFill>
          <p:spPr>
            <a:xfrm>
              <a:off x="533400" y="4846320"/>
              <a:ext cx="6172200" cy="210312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27" name="TextBox 26"/>
            <p:cNvSpPr txBox="1"/>
            <p:nvPr/>
          </p:nvSpPr>
          <p:spPr>
            <a:xfrm>
              <a:off x="2286000" y="5250180"/>
              <a:ext cx="2667000" cy="461665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actualisation</a:t>
              </a:r>
            </a:p>
          </p:txBody>
        </p:sp>
      </p:grpSp>
      <p:grpSp>
        <p:nvGrpSpPr>
          <p:cNvPr id="15" name="part 4"/>
          <p:cNvGrpSpPr/>
          <p:nvPr/>
        </p:nvGrpSpPr>
        <p:grpSpPr>
          <a:xfrm>
            <a:off x="1687286" y="3959352"/>
            <a:ext cx="7837714" cy="1188720"/>
            <a:chOff x="-304800" y="3959352"/>
            <a:chExt cx="7837714" cy="1188720"/>
          </a:xfrm>
        </p:grpSpPr>
        <p:pic>
          <p:nvPicPr>
            <p:cNvPr id="11" name="5 Part 4"/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58" b="32010"/>
            <a:stretch/>
          </p:blipFill>
          <p:spPr>
            <a:xfrm>
              <a:off x="-304800" y="3959352"/>
              <a:ext cx="7837714" cy="1188720"/>
            </a:xfrm>
            <a:prstGeom prst="rect">
              <a:avLst/>
            </a:prstGeom>
          </p:spPr>
        </p:pic>
        <p:sp>
          <p:nvSpPr>
            <p:cNvPr id="29" name="Funnel Text 4"/>
            <p:cNvSpPr txBox="1"/>
            <p:nvPr/>
          </p:nvSpPr>
          <p:spPr>
            <a:xfrm>
              <a:off x="1762125" y="4362451"/>
              <a:ext cx="3733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worth</a:t>
              </a:r>
            </a:p>
          </p:txBody>
        </p:sp>
      </p:grpSp>
      <p:grpSp>
        <p:nvGrpSpPr>
          <p:cNvPr id="14" name="part 3"/>
          <p:cNvGrpSpPr/>
          <p:nvPr/>
        </p:nvGrpSpPr>
        <p:grpSpPr>
          <a:xfrm>
            <a:off x="1687286" y="2862072"/>
            <a:ext cx="7837714" cy="1371600"/>
            <a:chOff x="-304800" y="2862072"/>
            <a:chExt cx="7837714" cy="1371600"/>
          </a:xfrm>
        </p:grpSpPr>
        <p:pic>
          <p:nvPicPr>
            <p:cNvPr id="9" name="5 Part 3"/>
            <p:cNvPicPr>
              <a:picLocks noChangeAspect="1"/>
            </p:cNvPicPr>
            <p:nvPr/>
          </p:nvPicPr>
          <p:blipFill rotWithShape="1">
            <a:blip r:embed="rId5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61" b="45341"/>
            <a:stretch/>
          </p:blipFill>
          <p:spPr>
            <a:xfrm>
              <a:off x="-304800" y="2862072"/>
              <a:ext cx="7837714" cy="1371600"/>
            </a:xfrm>
            <a:prstGeom prst="rect">
              <a:avLst/>
            </a:prstGeom>
          </p:spPr>
        </p:pic>
        <p:sp>
          <p:nvSpPr>
            <p:cNvPr id="22" name="Funnel Text 3"/>
            <p:cNvSpPr txBox="1"/>
            <p:nvPr/>
          </p:nvSpPr>
          <p:spPr>
            <a:xfrm>
              <a:off x="1752600" y="3374577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Belonging</a:t>
              </a:r>
            </a:p>
          </p:txBody>
        </p:sp>
      </p:grpSp>
      <p:grpSp>
        <p:nvGrpSpPr>
          <p:cNvPr id="13" name="part 2"/>
          <p:cNvGrpSpPr/>
          <p:nvPr/>
        </p:nvGrpSpPr>
        <p:grpSpPr>
          <a:xfrm>
            <a:off x="1687286" y="1856232"/>
            <a:ext cx="7837714" cy="1371600"/>
            <a:chOff x="-304800" y="1856232"/>
            <a:chExt cx="7837714" cy="1371600"/>
          </a:xfrm>
        </p:grpSpPr>
        <p:pic>
          <p:nvPicPr>
            <p:cNvPr id="6" name="5 Part 2"/>
            <p:cNvPicPr>
              <a:picLocks noChangeAspect="1"/>
            </p:cNvPicPr>
            <p:nvPr/>
          </p:nvPicPr>
          <p:blipFill rotWithShape="1">
            <a:blip r:embed="rId6" cstate="email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99" b="60003"/>
            <a:stretch/>
          </p:blipFill>
          <p:spPr>
            <a:xfrm>
              <a:off x="-304800" y="1856232"/>
              <a:ext cx="7837714" cy="1371600"/>
            </a:xfrm>
            <a:prstGeom prst="rect">
              <a:avLst/>
            </a:prstGeom>
          </p:spPr>
        </p:pic>
        <p:sp>
          <p:nvSpPr>
            <p:cNvPr id="16" name="Part 2 text"/>
            <p:cNvSpPr txBox="1"/>
            <p:nvPr/>
          </p:nvSpPr>
          <p:spPr>
            <a:xfrm>
              <a:off x="485775" y="2369641"/>
              <a:ext cx="6172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Security</a:t>
              </a:r>
            </a:p>
          </p:txBody>
        </p:sp>
      </p:grpSp>
      <p:grpSp>
        <p:nvGrpSpPr>
          <p:cNvPr id="12" name="top"/>
          <p:cNvGrpSpPr/>
          <p:nvPr/>
        </p:nvGrpSpPr>
        <p:grpSpPr>
          <a:xfrm>
            <a:off x="1687286" y="484632"/>
            <a:ext cx="7837714" cy="1737360"/>
            <a:chOff x="-304800" y="484632"/>
            <a:chExt cx="7837714" cy="1737360"/>
          </a:xfrm>
        </p:grpSpPr>
        <p:pic>
          <p:nvPicPr>
            <p:cNvPr id="5" name="5 Part top"/>
            <p:cNvPicPr>
              <a:picLocks noChangeAspect="1"/>
            </p:cNvPicPr>
            <p:nvPr/>
          </p:nvPicPr>
          <p:blipFill rotWithShape="1">
            <a:blip r:embed="rId7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" b="74665"/>
            <a:stretch/>
          </p:blipFill>
          <p:spPr>
            <a:xfrm>
              <a:off x="-304800" y="484632"/>
              <a:ext cx="7837714" cy="1737360"/>
            </a:xfrm>
            <a:prstGeom prst="rect">
              <a:avLst/>
            </a:prstGeom>
          </p:spPr>
        </p:pic>
        <p:sp>
          <p:nvSpPr>
            <p:cNvPr id="10" name="Funnel Top Text"/>
            <p:cNvSpPr txBox="1"/>
            <p:nvPr/>
          </p:nvSpPr>
          <p:spPr>
            <a:xfrm>
              <a:off x="533400" y="1287959"/>
              <a:ext cx="6172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Physiological</a:t>
              </a: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</p:spTree>
    <p:extLst>
      <p:ext uri="{BB962C8B-B14F-4D97-AF65-F5344CB8AC3E}">
        <p14:creationId xmlns:p14="http://schemas.microsoft.com/office/powerpoint/2010/main" val="156374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ase"/>
          <p:cNvGrpSpPr/>
          <p:nvPr/>
        </p:nvGrpSpPr>
        <p:grpSpPr>
          <a:xfrm>
            <a:off x="152400" y="533400"/>
            <a:ext cx="11277600" cy="2103120"/>
            <a:chOff x="533400" y="4846320"/>
            <a:chExt cx="6172200" cy="2103120"/>
          </a:xfrm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pic>
          <p:nvPicPr>
            <p:cNvPr id="8" name="Funnel Base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223" b="-1844"/>
            <a:stretch/>
          </p:blipFill>
          <p:spPr>
            <a:xfrm>
              <a:off x="533400" y="4846320"/>
              <a:ext cx="6172200" cy="2103120"/>
            </a:xfrm>
            <a:prstGeom prst="rect">
              <a:avLst/>
            </a:prstGeom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</p:pic>
        <p:sp>
          <p:nvSpPr>
            <p:cNvPr id="27" name="TextBox 26"/>
            <p:cNvSpPr txBox="1"/>
            <p:nvPr/>
          </p:nvSpPr>
          <p:spPr>
            <a:xfrm>
              <a:off x="2286000" y="5250180"/>
              <a:ext cx="2667000" cy="584775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Self </a:t>
              </a:r>
              <a:r>
                <a:rPr lang="en-US" sz="3200" dirty="0">
                  <a:solidFill>
                    <a:srgbClr val="C000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</a:rPr>
                <a:t>actualisation</a:t>
              </a:r>
              <a:endParaRPr lang="en-US" sz="2400" dirty="0"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21" name="Title 5"/>
          <p:cNvSpPr>
            <a:spLocks noGrp="1"/>
          </p:cNvSpPr>
          <p:nvPr>
            <p:ph type="ctrTitle"/>
          </p:nvPr>
        </p:nvSpPr>
        <p:spPr>
          <a:xfrm>
            <a:off x="6214930" y="5411358"/>
            <a:ext cx="4468992" cy="146973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Maslow’s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hierarchy of needs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48000" y="2967336"/>
            <a:ext cx="640080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Realising personal potential, self-fulfilment, seeking personal growth and peak experiences</a:t>
            </a:r>
          </a:p>
        </p:txBody>
      </p:sp>
    </p:spTree>
    <p:extLst>
      <p:ext uri="{BB962C8B-B14F-4D97-AF65-F5344CB8AC3E}">
        <p14:creationId xmlns:p14="http://schemas.microsoft.com/office/powerpoint/2010/main" val="87314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720" y="3733801"/>
            <a:ext cx="2125980" cy="35433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52596" y="1447800"/>
            <a:ext cx="8258204" cy="4717504"/>
          </a:xfrm>
        </p:spPr>
        <p:txBody>
          <a:bodyPr>
            <a:noAutofit/>
          </a:bodyPr>
          <a:lstStyle/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Self actualising people see things for what they are &amp; not what they want them to be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make realistic judgements, rather than take things too personal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see problems in terms of challenges rather than seeing problems as reasons </a:t>
            </a:r>
            <a:r>
              <a:rPr lang="en-ZA" dirty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for</a:t>
            </a: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 personal complaints or excuses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have a need for privacy and </a:t>
            </a:r>
            <a:r>
              <a:rPr lang="en-ZA" dirty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are</a:t>
            </a: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 comfortable being by themself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09786" y="285728"/>
            <a:ext cx="7772400" cy="77472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ZA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Self actualisation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405929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293" y="4748996"/>
            <a:ext cx="3535907" cy="265193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81200" y="1535658"/>
            <a:ext cx="8258204" cy="4717504"/>
          </a:xfrm>
        </p:spPr>
        <p:txBody>
          <a:bodyPr>
            <a:noAutofit/>
          </a:bodyPr>
          <a:lstStyle/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are not susceptible to social pressures – they are non-conformists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are democratic, fair &amp; non-discriminating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are socially compassionate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possess kindness towards humanity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are comfortable with themselves, despite having unique tendencies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09786" y="285728"/>
            <a:ext cx="7772400" cy="77472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ZA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Self actualisation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118379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1" y="4343400"/>
            <a:ext cx="2347913" cy="27622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52596" y="1600200"/>
            <a:ext cx="8258204" cy="4565104"/>
          </a:xfrm>
        </p:spPr>
        <p:txBody>
          <a:bodyPr>
            <a:noAutofit/>
          </a:bodyPr>
          <a:lstStyle/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have a few close intimate friends rather than many ‘surface’ friends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have a sense of humour directed at themselves &amp; not at ridiculing others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are spontaneous &amp; natural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are true to themselves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are excited &amp; interested in everything, even ordinary things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09786" y="285728"/>
            <a:ext cx="7772400" cy="77472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ZA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Self actualisation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69246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430" y="3962401"/>
            <a:ext cx="2370773" cy="32956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52596" y="1447800"/>
            <a:ext cx="8258204" cy="4717504"/>
          </a:xfrm>
        </p:spPr>
        <p:txBody>
          <a:bodyPr>
            <a:noAutofit/>
          </a:bodyPr>
          <a:lstStyle/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live lives of thankfulness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accept others as they are 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are creative, inventive and original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are not reliant on their culture &amp; environment to form their opinions &amp; views for them</a:t>
            </a:r>
          </a:p>
          <a:p>
            <a:pPr marL="274320" indent="-274320" algn="just">
              <a:spcBef>
                <a:spcPts val="580"/>
              </a:spcBef>
              <a:buClr>
                <a:srgbClr val="D34817"/>
              </a:buClr>
              <a:buSzPct val="85000"/>
              <a:buFont typeface="Wingdings 2"/>
              <a:buChar char=""/>
            </a:pPr>
            <a:r>
              <a:rPr lang="en-ZA" dirty="0">
                <a:solidFill>
                  <a:schemeClr val="tx1"/>
                </a:solidFill>
                <a:latin typeface="Gisha" pitchFamily="34" charset="-79"/>
                <a:cs typeface="Gisha" pitchFamily="34" charset="-79"/>
              </a:rPr>
              <a:t>They seek ‘peak experiences’ that leave a lasting impression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09786" y="285728"/>
            <a:ext cx="7772400" cy="77472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ZA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Self actualisation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405234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ction Button: Home 6">
            <a:hlinkClick r:id="rId3" action="ppaction://hlinkpres?slideindex=6&amp;slidetitle=Maslow’s hierarchy of needs" highlightClick="1"/>
          </p:cNvPr>
          <p:cNvSpPr/>
          <p:nvPr/>
        </p:nvSpPr>
        <p:spPr>
          <a:xfrm>
            <a:off x="5323764" y="2819400"/>
            <a:ext cx="1905000" cy="1676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1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A3B563"/>
      </a:hlink>
      <a:folHlink>
        <a:srgbClr val="7FAF8E"/>
      </a:folHlink>
    </a:clrScheme>
    <a:fontScheme name="Custom 3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6242</TotalTime>
  <Words>353</Words>
  <Application>Microsoft Office PowerPoint</Application>
  <PresentationFormat>Widescreen</PresentationFormat>
  <Paragraphs>92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Unicode MS</vt:lpstr>
      <vt:lpstr>Calibri</vt:lpstr>
      <vt:lpstr>Gisha</vt:lpstr>
      <vt:lpstr>Impact</vt:lpstr>
      <vt:lpstr>Tahoma</vt:lpstr>
      <vt:lpstr>Wingdings 2</vt:lpstr>
      <vt:lpstr>1_Office Theme</vt:lpstr>
      <vt:lpstr>Maslow’s  hierarchy of needs</vt:lpstr>
      <vt:lpstr>Maslow’s  hierarchy of needs</vt:lpstr>
      <vt:lpstr>Maslow’s  hierarchy of needs</vt:lpstr>
      <vt:lpstr>Maslow’s  hierarchy of needs</vt:lpstr>
      <vt:lpstr>Maslow’s  hierarchy of needs</vt:lpstr>
      <vt:lpstr>Maslow’s  hierarchy of needs</vt:lpstr>
      <vt:lpstr>Maslow’s  hierarchy of needs</vt:lpstr>
      <vt:lpstr>Maslow’s  hierarchy of needs</vt:lpstr>
      <vt:lpstr>Maslow’s  hierarchy of needs</vt:lpstr>
      <vt:lpstr>Maslow’s  hierarchy of needs</vt:lpstr>
      <vt:lpstr>Maslow’s  hierarchy of needs</vt:lpstr>
      <vt:lpstr>Self actualisation characteristics</vt:lpstr>
      <vt:lpstr>Self actualisation characteristics</vt:lpstr>
      <vt:lpstr>Self actualisation characteristics</vt:lpstr>
      <vt:lpstr>Self actualisation characteristics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PresenterMedia.com</dc:creator>
  <cp:lastModifiedBy>Nico Liebenberg</cp:lastModifiedBy>
  <cp:revision>93</cp:revision>
  <dcterms:created xsi:type="dcterms:W3CDTF">2010-10-13T19:44:20Z</dcterms:created>
  <dcterms:modified xsi:type="dcterms:W3CDTF">2018-05-30T13:17:21Z</dcterms:modified>
</cp:coreProperties>
</file>