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91" r:id="rId3"/>
    <p:sldId id="302" r:id="rId4"/>
    <p:sldId id="322" r:id="rId5"/>
    <p:sldId id="312" r:id="rId6"/>
    <p:sldId id="313" r:id="rId7"/>
    <p:sldId id="314" r:id="rId8"/>
    <p:sldId id="315" r:id="rId9"/>
    <p:sldId id="267" r:id="rId10"/>
    <p:sldId id="257" r:id="rId11"/>
    <p:sldId id="258" r:id="rId12"/>
    <p:sldId id="325" r:id="rId13"/>
    <p:sldId id="324" r:id="rId14"/>
    <p:sldId id="311" r:id="rId15"/>
    <p:sldId id="320" r:id="rId16"/>
    <p:sldId id="321" r:id="rId17"/>
    <p:sldId id="273" r:id="rId18"/>
    <p:sldId id="259" r:id="rId19"/>
    <p:sldId id="317" r:id="rId20"/>
    <p:sldId id="318" r:id="rId21"/>
    <p:sldId id="319" r:id="rId22"/>
    <p:sldId id="32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3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2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3DCC5-2863-4C78-9AF6-D568463CF58D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3DFEA-BE47-4B0F-A2E3-04BFF5292C5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176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3829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2115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7881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0342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04602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542925" indent="-542925">
              <a:buFont typeface="Courier New" panose="02070309020205020404" pitchFamily="49" charset="0"/>
              <a:buChar char="o"/>
              <a:defRPr sz="2800"/>
            </a:lvl1pPr>
            <a:lvl2pPr marL="901700" indent="-444500">
              <a:buFont typeface="Courier New" panose="02070309020205020404" pitchFamily="49" charset="0"/>
              <a:buChar char="o"/>
              <a:defRPr sz="2400"/>
            </a:lvl2pPr>
            <a:lvl3pPr marL="1258888" indent="-344488">
              <a:buFont typeface="Courier New" panose="02070309020205020404" pitchFamily="49" charset="0"/>
              <a:buChar char="o"/>
              <a:defRPr sz="2000"/>
            </a:lvl3pPr>
            <a:lvl4pPr marL="1600200" indent="-228600">
              <a:buFont typeface="Courier New" panose="02070309020205020404" pitchFamily="49" charset="0"/>
              <a:buChar char="o"/>
              <a:defRPr sz="1800"/>
            </a:lvl4pPr>
            <a:lvl5pPr marL="2057400" indent="-228600">
              <a:buFont typeface="Courier New" panose="02070309020205020404" pitchFamily="49" charset="0"/>
              <a:buChar char="o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1356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5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91344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57603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4936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559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520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944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27913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5448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0512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0320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0225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9637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65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86587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7400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321FDB4-67B8-4A11-8BCE-E818319AECAF}" type="datetimeFigureOut">
              <a:rPr lang="en-ZA" smtClean="0"/>
              <a:t>2018/04/18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7707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5400" dirty="0"/>
              <a:t>Asking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800" dirty="0"/>
              <a:t>Balance life coach training</a:t>
            </a:r>
          </a:p>
        </p:txBody>
      </p:sp>
    </p:spTree>
    <p:extLst>
      <p:ext uri="{BB962C8B-B14F-4D97-AF65-F5344CB8AC3E}">
        <p14:creationId xmlns:p14="http://schemas.microsoft.com/office/powerpoint/2010/main" val="2456604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Icebreaker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10514948" cy="4870281"/>
          </a:xfrm>
        </p:spPr>
        <p:txBody>
          <a:bodyPr>
            <a:normAutofit/>
          </a:bodyPr>
          <a:lstStyle/>
          <a:p>
            <a:r>
              <a:rPr lang="en-ZA" dirty="0"/>
              <a:t>In what three ways can you structure questions </a:t>
            </a:r>
            <a:r>
              <a:rPr lang="en-ZA"/>
              <a:t>in coaching?</a:t>
            </a:r>
            <a:endParaRPr lang="en-ZA" dirty="0"/>
          </a:p>
          <a:p>
            <a:r>
              <a:rPr lang="en-ZA" dirty="0"/>
              <a:t>Construct a closed question</a:t>
            </a:r>
          </a:p>
          <a:p>
            <a:r>
              <a:rPr lang="en-ZA" dirty="0"/>
              <a:t>Construct an open-ended question</a:t>
            </a:r>
          </a:p>
          <a:p>
            <a:r>
              <a:rPr lang="en-ZA" dirty="0"/>
              <a:t>Why do you ask questions in coaching?</a:t>
            </a:r>
          </a:p>
          <a:p>
            <a:r>
              <a:rPr lang="en-ZA" dirty="0"/>
              <a:t>What 5 types of questions can we ask in coaching?</a:t>
            </a:r>
          </a:p>
          <a:p>
            <a:r>
              <a:rPr lang="en-ZA" dirty="0"/>
              <a:t>What is the primary purpose with each of these 5 type of questions?</a:t>
            </a:r>
          </a:p>
          <a:p>
            <a:r>
              <a:rPr lang="en-ZA" dirty="0"/>
              <a:t>Give an example of each of these questions</a:t>
            </a:r>
          </a:p>
          <a:p>
            <a:endParaRPr lang="en-ZA" sz="2800" dirty="0"/>
          </a:p>
          <a:p>
            <a:pPr lvl="1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786307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/>
              <a:t>Icebreaker</a:t>
            </a:r>
            <a:endParaRPr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1612244" y="2417669"/>
            <a:ext cx="8498259" cy="2920813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44450" indent="0" algn="ctr">
              <a:buNone/>
            </a:pPr>
            <a:r>
              <a:rPr lang="en-GB" sz="3200" dirty="0"/>
              <a:t>I am…</a:t>
            </a:r>
          </a:p>
          <a:p>
            <a:pPr marL="44450" indent="0" algn="ctr">
              <a:buNone/>
            </a:pPr>
            <a:r>
              <a:rPr lang="en-GB" sz="3200" dirty="0"/>
              <a:t>When I was a child, I wanted to be…</a:t>
            </a:r>
          </a:p>
          <a:p>
            <a:pPr marL="44450" indent="0" algn="ctr">
              <a:buNone/>
            </a:pPr>
            <a:r>
              <a:rPr lang="en-GB" sz="3200" dirty="0"/>
              <a:t>If I could choose any job, I would have liked to be a…</a:t>
            </a:r>
          </a:p>
        </p:txBody>
      </p:sp>
    </p:spTree>
    <p:extLst>
      <p:ext uri="{BB962C8B-B14F-4D97-AF65-F5344CB8AC3E}">
        <p14:creationId xmlns:p14="http://schemas.microsoft.com/office/powerpoint/2010/main" val="2627397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Definition of coaching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1746539" y="1853248"/>
            <a:ext cx="8498259" cy="4187825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44450" indent="0" algn="ctr">
              <a:buNone/>
            </a:pPr>
            <a:r>
              <a:rPr lang="en-GB" dirty="0"/>
              <a:t>Coaching is a mutually chosen helping relationship between a Coach and a Client where meaningful conversations and people development tools are used to facilitate a process of becoming for both Client and Coach</a:t>
            </a:r>
          </a:p>
          <a:p>
            <a:pPr marL="44450" indent="0" algn="ctr">
              <a:buNone/>
            </a:pPr>
            <a:endParaRPr lang="en-GB" dirty="0"/>
          </a:p>
          <a:p>
            <a:pPr marL="44450" indent="0" algn="ctr">
              <a:buNone/>
            </a:pPr>
            <a:r>
              <a:rPr lang="en-GB" dirty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1436807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RELATIONSHIP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2118" y="1892458"/>
            <a:ext cx="6418780" cy="4350080"/>
          </a:xfrm>
          <a:prstGeom prst="roundRect">
            <a:avLst/>
          </a:prstGeom>
          <a:solidFill>
            <a:srgbClr val="2E506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800" b="1" dirty="0">
                <a:solidFill>
                  <a:schemeClr val="tx1"/>
                </a:solidFill>
              </a:rPr>
              <a:t>MEANINGFUL CONVERSATIONS</a:t>
            </a:r>
          </a:p>
          <a:p>
            <a:pPr algn="ctr"/>
            <a:endParaRPr lang="en-Z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25315" y="3167233"/>
            <a:ext cx="5832385" cy="879910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5315" y="4745967"/>
            <a:ext cx="5832385" cy="78877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DEVELOPMENT TOOLS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80500" y="3024990"/>
            <a:ext cx="2743200" cy="218172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OF BECOMING</a:t>
            </a:r>
          </a:p>
          <a:p>
            <a:pPr algn="ctr"/>
            <a:endParaRPr lang="en-ZA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467459" y="4203210"/>
            <a:ext cx="1969282" cy="701070"/>
          </a:xfrm>
          <a:prstGeom prst="roundRect">
            <a:avLst/>
          </a:prstGeom>
          <a:solidFill>
            <a:srgbClr val="6494BC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>
                <a:solidFill>
                  <a:schemeClr val="bg1"/>
                </a:solidFill>
              </a:rPr>
              <a:t>IDENTITY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7140986" y="3693952"/>
            <a:ext cx="1835903" cy="843800"/>
          </a:xfrm>
          <a:prstGeom prst="rightArrow">
            <a:avLst/>
          </a:prstGeom>
          <a:solidFill>
            <a:srgbClr val="81A8C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>
                <a:solidFill>
                  <a:schemeClr val="bg1"/>
                </a:solidFill>
              </a:rPr>
              <a:t>Facilitate</a:t>
            </a:r>
            <a:endParaRPr lang="en-ZA" sz="2000" dirty="0">
              <a:solidFill>
                <a:schemeClr val="bg1"/>
              </a:solidFill>
            </a:endParaRPr>
          </a:p>
        </p:txBody>
      </p:sp>
      <p:sp>
        <p:nvSpPr>
          <p:cNvPr id="42" name="Cross 41"/>
          <p:cNvSpPr/>
          <p:nvPr/>
        </p:nvSpPr>
        <p:spPr>
          <a:xfrm>
            <a:off x="3434591" y="4203210"/>
            <a:ext cx="413831" cy="386690"/>
          </a:xfrm>
          <a:prstGeom prst="plus">
            <a:avLst>
              <a:gd name="adj" fmla="val 37579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1298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28" grpId="0" build="p" animBg="1"/>
      <p:bldP spid="8" grpId="0" build="p" animBg="1"/>
      <p:bldP spid="9" grpId="0" animBg="1"/>
      <p:bldP spid="20" grpId="0" build="p" animBg="1"/>
      <p:bldP spid="31" grpId="0" animBg="1"/>
      <p:bldP spid="41" grpId="0" build="p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12199" y="47064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289921" y="2484477"/>
            <a:ext cx="7660269" cy="3409492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lang="en-GB" sz="2800" dirty="0"/>
              <a:t>A communication and interaction context characterized by a reflective space of feedback, self-disclosure and revelation where being present, </a:t>
            </a:r>
            <a:r>
              <a:rPr lang="en-GB" dirty="0"/>
              <a:t>listening intentionally</a:t>
            </a:r>
            <a:r>
              <a:rPr lang="en-GB" sz="2000" dirty="0"/>
              <a:t>,</a:t>
            </a:r>
            <a:r>
              <a:rPr lang="en-GB" sz="2800" dirty="0"/>
              <a:t> 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 questions</a:t>
            </a:r>
            <a:r>
              <a:rPr lang="en-GB" sz="2800" dirty="0"/>
              <a:t>, reflecting and using people development tools facilitates the process of becoming</a:t>
            </a:r>
          </a:p>
        </p:txBody>
      </p:sp>
    </p:spTree>
    <p:extLst>
      <p:ext uri="{BB962C8B-B14F-4D97-AF65-F5344CB8AC3E}">
        <p14:creationId xmlns:p14="http://schemas.microsoft.com/office/powerpoint/2010/main" val="1325356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81" y="0"/>
            <a:ext cx="11539243" cy="6858000"/>
          </a:xfrm>
          <a:prstGeom prst="rect">
            <a:avLst/>
          </a:prstGeom>
          <a:solidFill>
            <a:srgbClr val="19282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Conversations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4000" dirty="0"/>
          </a:p>
        </p:txBody>
      </p:sp>
      <p:sp>
        <p:nvSpPr>
          <p:cNvPr id="5" name="Rectangle 4"/>
          <p:cNvSpPr/>
          <p:nvPr/>
        </p:nvSpPr>
        <p:spPr>
          <a:xfrm>
            <a:off x="704445" y="712100"/>
            <a:ext cx="10875695" cy="6145901"/>
          </a:xfrm>
          <a:prstGeom prst="rect">
            <a:avLst/>
          </a:prstGeom>
          <a:solidFill>
            <a:srgbClr val="2C465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  <p:sp>
        <p:nvSpPr>
          <p:cNvPr id="6" name="Rectangle 5"/>
          <p:cNvSpPr/>
          <p:nvPr/>
        </p:nvSpPr>
        <p:spPr>
          <a:xfrm>
            <a:off x="1187889" y="1717589"/>
            <a:ext cx="10171688" cy="5140412"/>
          </a:xfrm>
          <a:prstGeom prst="rect">
            <a:avLst/>
          </a:prstGeom>
          <a:solidFill>
            <a:srgbClr val="3D627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algn="ctr"/>
            <a:endParaRPr lang="en-ZA" sz="44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  <p:sp>
        <p:nvSpPr>
          <p:cNvPr id="7" name="Rectangle 6"/>
          <p:cNvSpPr/>
          <p:nvPr/>
        </p:nvSpPr>
        <p:spPr>
          <a:xfrm>
            <a:off x="1539892" y="2707596"/>
            <a:ext cx="9467681" cy="4150404"/>
          </a:xfrm>
          <a:prstGeom prst="rect">
            <a:avLst/>
          </a:prstGeom>
          <a:solidFill>
            <a:srgbClr val="48748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 Intentionally</a:t>
            </a:r>
          </a:p>
          <a:p>
            <a:pPr algn="ctr"/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  <p:sp>
        <p:nvSpPr>
          <p:cNvPr id="8" name="Rectangle 7"/>
          <p:cNvSpPr/>
          <p:nvPr/>
        </p:nvSpPr>
        <p:spPr>
          <a:xfrm>
            <a:off x="1727494" y="3756454"/>
            <a:ext cx="8852687" cy="3101547"/>
          </a:xfrm>
          <a:prstGeom prst="rect">
            <a:avLst/>
          </a:prstGeom>
          <a:solidFill>
            <a:srgbClr val="5589A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</a:t>
            </a:r>
            <a:r>
              <a:rPr lang="en-ZA" sz="2800" dirty="0"/>
              <a:t>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  <a:p>
            <a:pPr algn="ctr"/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2800" dirty="0"/>
              <a:t>Factual Questions</a:t>
            </a:r>
          </a:p>
          <a:p>
            <a:pPr algn="ctr"/>
            <a:r>
              <a:rPr lang="en-ZA" sz="2800" dirty="0"/>
              <a:t>Appreciative Inquiry Questions</a:t>
            </a:r>
          </a:p>
          <a:p>
            <a:pPr algn="ctr"/>
            <a:r>
              <a:rPr lang="en-ZA" sz="2800" dirty="0"/>
              <a:t>Reflective Questions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694686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 animBg="1"/>
      <p:bldP spid="7" grpId="0" build="p" animBg="1"/>
      <p:bldP spid="8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81" y="0"/>
            <a:ext cx="11539243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Conversations</a:t>
            </a: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40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9731" y="712099"/>
            <a:ext cx="10875695" cy="6145901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Feedback</a:t>
            </a: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Self-Disclosure</a:t>
            </a: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Revelation</a:t>
            </a: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1965" y="1375646"/>
            <a:ext cx="10171688" cy="5482354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algn="ctr"/>
            <a:endParaRPr lang="en-ZA" sz="44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Living in the now</a:t>
            </a: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Be content</a:t>
            </a: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Bracketing</a:t>
            </a: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2630" y="1972733"/>
            <a:ext cx="9467681" cy="4885267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 Intentionally</a:t>
            </a: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Hear what is said and communicated</a:t>
            </a: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Receptive posture</a:t>
            </a: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0126" y="2624667"/>
            <a:ext cx="8852687" cy="4233333"/>
          </a:xfrm>
          <a:prstGeom prst="rect">
            <a:avLst/>
          </a:prstGeom>
          <a:solidFill>
            <a:srgbClr val="5589A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r>
              <a:rPr lang="en-ZA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</a:t>
            </a:r>
            <a:r>
              <a:rPr lang="en-ZA" sz="2800" dirty="0">
                <a:solidFill>
                  <a:schemeClr val="tx1"/>
                </a:solidFill>
              </a:rPr>
              <a:t> </a:t>
            </a:r>
            <a:r>
              <a:rPr lang="en-ZA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  <a:p>
            <a:pPr algn="ctr"/>
            <a:endParaRPr lang="en-ZA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76153" y="3234266"/>
            <a:ext cx="8186871" cy="3623733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Reflecting</a:t>
            </a:r>
          </a:p>
          <a:p>
            <a:pPr algn="ctr"/>
            <a:endParaRPr lang="en-ZA" sz="16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72462" y="3695701"/>
            <a:ext cx="7330693" cy="31623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Providing Thinking Frameworks</a:t>
            </a:r>
          </a:p>
          <a:p>
            <a:pPr algn="ctr"/>
            <a:endParaRPr lang="en-ZA" sz="16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612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51542"/>
            <a:ext cx="10434265" cy="491062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ZA" dirty="0"/>
              <a:t>Asking questions is one of the most powerful tools in coaching</a:t>
            </a:r>
          </a:p>
          <a:p>
            <a:pPr>
              <a:buFont typeface="+mj-lt"/>
              <a:buAutoNum type="arabicPeriod"/>
            </a:pPr>
            <a:r>
              <a:rPr lang="en-ZA" dirty="0"/>
              <a:t>The fundamental purpose for asking questions during a meaningful conversation is to facilitate the discovering, embracing and celebrating of one’s identity</a:t>
            </a:r>
          </a:p>
          <a:p>
            <a:pPr>
              <a:buFont typeface="+mj-lt"/>
              <a:buAutoNum type="arabicPeriod"/>
            </a:pPr>
            <a:r>
              <a:rPr lang="en-ZA" dirty="0"/>
              <a:t>Three things are important in order to master the art of asking questions</a:t>
            </a:r>
          </a:p>
          <a:p>
            <a:pPr lvl="1">
              <a:buFont typeface="+mj-lt"/>
              <a:buAutoNum type="arabicPeriod"/>
            </a:pPr>
            <a:r>
              <a:rPr lang="en-Z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structure</a:t>
            </a:r>
            <a:r>
              <a:rPr lang="en-ZA" dirty="0"/>
              <a:t>, i.e. How you ask the question?</a:t>
            </a:r>
          </a:p>
          <a:p>
            <a:pPr lvl="1">
              <a:buFont typeface="+mj-lt"/>
              <a:buAutoNum type="arabicPeriod"/>
            </a:pPr>
            <a:r>
              <a:rPr lang="en-Z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purpose</a:t>
            </a:r>
            <a:r>
              <a:rPr lang="en-ZA" dirty="0"/>
              <a:t>, i.e. Why you ask the question?</a:t>
            </a:r>
          </a:p>
          <a:p>
            <a:pPr lvl="1">
              <a:buFont typeface="+mj-lt"/>
              <a:buAutoNum type="arabicPeriod"/>
            </a:pPr>
            <a:r>
              <a:rPr lang="en-Z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type</a:t>
            </a:r>
            <a:r>
              <a:rPr lang="en-ZA" dirty="0"/>
              <a:t>, i.e. What type of question you ask</a:t>
            </a:r>
          </a:p>
        </p:txBody>
      </p:sp>
    </p:spTree>
    <p:extLst>
      <p:ext uri="{BB962C8B-B14F-4D97-AF65-F5344CB8AC3E}">
        <p14:creationId xmlns:p14="http://schemas.microsoft.com/office/powerpoint/2010/main" val="3772271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  <a:r>
              <a:rPr lang="en-ZA" dirty="0"/>
              <a:t> You Ask The Question?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092" y="1853248"/>
            <a:ext cx="10473626" cy="4195481"/>
          </a:xfrm>
        </p:spPr>
        <p:txBody>
          <a:bodyPr>
            <a:normAutofit/>
          </a:bodyPr>
          <a:lstStyle/>
          <a:p>
            <a:r>
              <a:rPr lang="en-ZA" dirty="0"/>
              <a:t>Refers to the </a:t>
            </a:r>
            <a:r>
              <a:rPr lang="en-Z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r>
              <a:rPr lang="en-ZA" dirty="0"/>
              <a:t> of the question</a:t>
            </a:r>
          </a:p>
          <a:p>
            <a:r>
              <a:rPr lang="en-ZA" dirty="0"/>
              <a:t>The </a:t>
            </a:r>
            <a:r>
              <a:rPr lang="en-Z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</a:t>
            </a:r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dirty="0"/>
              <a:t>in which the question is moulded</a:t>
            </a:r>
          </a:p>
          <a:p>
            <a:r>
              <a:rPr lang="en-ZA" dirty="0"/>
              <a:t>Coaches mould their questions primarily in two ways:</a:t>
            </a:r>
          </a:p>
          <a:p>
            <a:pPr lvl="1"/>
            <a:r>
              <a:rPr lang="en-ZA" sz="2800" dirty="0"/>
              <a:t>Closed questions</a:t>
            </a:r>
          </a:p>
          <a:p>
            <a:pPr lvl="1"/>
            <a:r>
              <a:rPr lang="en-ZA" sz="2800" dirty="0"/>
              <a:t>Open-ended questions</a:t>
            </a:r>
          </a:p>
        </p:txBody>
      </p:sp>
    </p:spTree>
    <p:extLst>
      <p:ext uri="{BB962C8B-B14F-4D97-AF65-F5344CB8AC3E}">
        <p14:creationId xmlns:p14="http://schemas.microsoft.com/office/powerpoint/2010/main" val="1156849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</a:t>
            </a:r>
            <a:r>
              <a:rPr lang="en-ZA" dirty="0"/>
              <a:t> You Ask A Question?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10595630" cy="2137984"/>
          </a:xfrm>
        </p:spPr>
        <p:txBody>
          <a:bodyPr>
            <a:normAutofit/>
          </a:bodyPr>
          <a:lstStyle/>
          <a:p>
            <a:r>
              <a:rPr lang="en-ZA" dirty="0"/>
              <a:t>Refers to the </a:t>
            </a:r>
            <a:r>
              <a:rPr lang="en-Z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dirty="0"/>
              <a:t>of the question</a:t>
            </a:r>
          </a:p>
          <a:p>
            <a:r>
              <a:rPr lang="en-ZA" dirty="0"/>
              <a:t>The fundamental reason for asking questions during Balance Life Coaching remains to facilitate the process of becoming</a:t>
            </a:r>
          </a:p>
        </p:txBody>
      </p:sp>
    </p:spTree>
    <p:extLst>
      <p:ext uri="{BB962C8B-B14F-4D97-AF65-F5344CB8AC3E}">
        <p14:creationId xmlns:p14="http://schemas.microsoft.com/office/powerpoint/2010/main" val="433049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1988"/>
          </a:xfrm>
        </p:spPr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of self</a:t>
            </a:r>
            <a:endParaRPr lang="en-ZA" dirty="0"/>
          </a:p>
        </p:txBody>
      </p:sp>
      <p:grpSp>
        <p:nvGrpSpPr>
          <p:cNvPr id="9" name="Group 8"/>
          <p:cNvGrpSpPr/>
          <p:nvPr/>
        </p:nvGrpSpPr>
        <p:grpSpPr>
          <a:xfrm>
            <a:off x="4723239" y="1798558"/>
            <a:ext cx="2251561" cy="1041301"/>
            <a:chOff x="1906012" y="1001"/>
            <a:chExt cx="1602002" cy="1041301"/>
          </a:xfrm>
        </p:grpSpPr>
        <p:sp>
          <p:nvSpPr>
            <p:cNvPr id="19" name="Rounded Rectangle 18"/>
            <p:cNvSpPr/>
            <p:nvPr/>
          </p:nvSpPr>
          <p:spPr>
            <a:xfrm>
              <a:off x="1906012" y="1001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ounded Rectangle 4"/>
            <p:cNvSpPr/>
            <p:nvPr/>
          </p:nvSpPr>
          <p:spPr>
            <a:xfrm>
              <a:off x="1956844" y="51833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/>
                <a:t>Self-awareness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864751" y="3542419"/>
            <a:ext cx="2056828" cy="1041301"/>
            <a:chOff x="3812024" y="1720525"/>
            <a:chExt cx="1602002" cy="1041301"/>
          </a:xfrm>
        </p:grpSpPr>
        <p:sp>
          <p:nvSpPr>
            <p:cNvPr id="17" name="Rounded Rectangle 16"/>
            <p:cNvSpPr/>
            <p:nvPr/>
          </p:nvSpPr>
          <p:spPr>
            <a:xfrm>
              <a:off x="3812024" y="1720525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ounded Rectangle 6"/>
            <p:cNvSpPr/>
            <p:nvPr/>
          </p:nvSpPr>
          <p:spPr>
            <a:xfrm>
              <a:off x="3862856" y="1771357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/>
                <a:t>Self-knowledge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650428" y="5286280"/>
            <a:ext cx="2294677" cy="1041301"/>
            <a:chOff x="1906012" y="3440049"/>
            <a:chExt cx="1602002" cy="1041301"/>
          </a:xfrm>
        </p:grpSpPr>
        <p:sp>
          <p:nvSpPr>
            <p:cNvPr id="15" name="Rounded Rectangle 14"/>
            <p:cNvSpPr/>
            <p:nvPr/>
          </p:nvSpPr>
          <p:spPr>
            <a:xfrm>
              <a:off x="1906012" y="3440049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8"/>
            <p:cNvSpPr/>
            <p:nvPr/>
          </p:nvSpPr>
          <p:spPr>
            <a:xfrm>
              <a:off x="1956844" y="3490881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/>
                <a:t>Self-acceptance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755557" y="3542419"/>
            <a:ext cx="2085660" cy="1041301"/>
            <a:chOff x="186488" y="1720525"/>
            <a:chExt cx="1602002" cy="1041301"/>
          </a:xfrm>
        </p:grpSpPr>
        <p:sp>
          <p:nvSpPr>
            <p:cNvPr id="13" name="Rounded Rectangle 12"/>
            <p:cNvSpPr/>
            <p:nvPr/>
          </p:nvSpPr>
          <p:spPr>
            <a:xfrm>
              <a:off x="186488" y="1720525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10"/>
            <p:cNvSpPr/>
            <p:nvPr/>
          </p:nvSpPr>
          <p:spPr>
            <a:xfrm>
              <a:off x="237320" y="1771357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/>
                <a:t>Self- confidence</a:t>
              </a:r>
            </a:p>
          </p:txBody>
        </p:sp>
      </p:grpSp>
      <p:sp>
        <p:nvSpPr>
          <p:cNvPr id="24" name="Down Arrow 23"/>
          <p:cNvSpPr/>
          <p:nvPr/>
        </p:nvSpPr>
        <p:spPr>
          <a:xfrm rot="18876740">
            <a:off x="7409149" y="2584130"/>
            <a:ext cx="691527" cy="8068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5" name="Down Arrow 24"/>
          <p:cNvSpPr/>
          <p:nvPr/>
        </p:nvSpPr>
        <p:spPr>
          <a:xfrm rot="8122164">
            <a:off x="3488309" y="4758503"/>
            <a:ext cx="691527" cy="8068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7" name="Down Arrow 26"/>
          <p:cNvSpPr/>
          <p:nvPr/>
        </p:nvSpPr>
        <p:spPr>
          <a:xfrm rot="2499371">
            <a:off x="7412692" y="4759727"/>
            <a:ext cx="691527" cy="8068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571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Type Of </a:t>
            </a:r>
            <a:r>
              <a:rPr lang="en-ZA" dirty="0"/>
              <a:t>Question You Ask?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10514948" cy="4870281"/>
          </a:xfrm>
        </p:spPr>
        <p:txBody>
          <a:bodyPr>
            <a:normAutofit lnSpcReduction="10000"/>
          </a:bodyPr>
          <a:lstStyle/>
          <a:p>
            <a:r>
              <a:rPr lang="en-ZA" dirty="0"/>
              <a:t>Refers to the </a:t>
            </a:r>
            <a:r>
              <a:rPr lang="en-Z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</a:t>
            </a:r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dirty="0"/>
              <a:t>of question the Coach asks</a:t>
            </a:r>
          </a:p>
          <a:p>
            <a:r>
              <a:rPr lang="en-ZA" dirty="0"/>
              <a:t>The meaningful conversation allows for primarily 3 types of questions: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Z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Factual </a:t>
            </a:r>
            <a:r>
              <a:rPr lang="en-ZA" sz="2800" dirty="0"/>
              <a:t>questions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ZA" sz="2800" dirty="0"/>
              <a:t>Three </a:t>
            </a:r>
            <a:r>
              <a:rPr lang="en-Z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Appreciative Inquiry type questions</a:t>
            </a:r>
            <a:r>
              <a:rPr lang="en-ZA" sz="2800" dirty="0"/>
              <a:t>: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Z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Discover</a:t>
            </a:r>
            <a:r>
              <a:rPr lang="en-ZA" sz="2800" dirty="0"/>
              <a:t> questions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Z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Dream</a:t>
            </a:r>
            <a:r>
              <a:rPr lang="en-ZA" sz="2800" dirty="0"/>
              <a:t> questions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Z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ZA" sz="2800" dirty="0"/>
              <a:t> questions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Reflection </a:t>
            </a:r>
            <a:r>
              <a:rPr lang="en-ZA" sz="3200" dirty="0"/>
              <a:t>questions</a:t>
            </a:r>
          </a:p>
          <a:p>
            <a:pPr marL="1428750" lvl="2" indent="-514350">
              <a:buFont typeface="+mj-lt"/>
              <a:buAutoNum type="arabicPeriod"/>
            </a:pPr>
            <a:endParaRPr lang="en-ZA" sz="2800" dirty="0"/>
          </a:p>
          <a:p>
            <a:pPr lvl="1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974485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Factual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10501501" cy="5004752"/>
          </a:xfrm>
        </p:spPr>
        <p:txBody>
          <a:bodyPr>
            <a:normAutofit lnSpcReduction="10000"/>
          </a:bodyPr>
          <a:lstStyle/>
          <a:p>
            <a:r>
              <a:rPr lang="en-Z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Factual</a:t>
            </a:r>
            <a:r>
              <a:rPr lang="en-ZA" dirty="0"/>
              <a:t> questions have the potential to invite a Coach or Client’s thinking about 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factual</a:t>
            </a:r>
            <a:r>
              <a:rPr lang="en-ZA" dirty="0"/>
              <a:t> information into the reflective space</a:t>
            </a:r>
          </a:p>
          <a:p>
            <a:r>
              <a:rPr lang="en-ZA" dirty="0"/>
              <a:t>Examples of factual questions are: </a:t>
            </a:r>
          </a:p>
          <a:p>
            <a:pPr lvl="1"/>
            <a:r>
              <a:rPr lang="en-ZA" sz="2800" dirty="0"/>
              <a:t>What is your name and surname?</a:t>
            </a:r>
          </a:p>
          <a:p>
            <a:pPr lvl="1"/>
            <a:r>
              <a:rPr lang="en-ZA" sz="2800" dirty="0"/>
              <a:t>How many children do you have?</a:t>
            </a:r>
          </a:p>
          <a:p>
            <a:pPr lvl="1"/>
            <a:r>
              <a:rPr lang="en-ZA" sz="2800" dirty="0"/>
              <a:t>How was your holiday?</a:t>
            </a:r>
          </a:p>
          <a:p>
            <a:pPr lvl="1"/>
            <a:r>
              <a:rPr lang="en-ZA" sz="2800" dirty="0"/>
              <a:t>Are you married?</a:t>
            </a:r>
          </a:p>
          <a:p>
            <a:pPr lvl="1"/>
            <a:r>
              <a:rPr lang="en-ZA" sz="2800" dirty="0"/>
              <a:t>How long have you been working there?</a:t>
            </a:r>
          </a:p>
          <a:p>
            <a:pPr lvl="1"/>
            <a:r>
              <a:rPr lang="en-ZA" sz="2800" dirty="0"/>
              <a:t>How are you recovering from the operation?</a:t>
            </a:r>
          </a:p>
        </p:txBody>
      </p:sp>
    </p:spTree>
    <p:extLst>
      <p:ext uri="{BB962C8B-B14F-4D97-AF65-F5344CB8AC3E}">
        <p14:creationId xmlns:p14="http://schemas.microsoft.com/office/powerpoint/2010/main" val="1758185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1988"/>
          </a:xfrm>
        </p:spPr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Appreciative Inquiry</a:t>
            </a:r>
            <a:endParaRPr lang="en-ZA" dirty="0"/>
          </a:p>
        </p:txBody>
      </p:sp>
      <p:grpSp>
        <p:nvGrpSpPr>
          <p:cNvPr id="9" name="Group 8"/>
          <p:cNvGrpSpPr/>
          <p:nvPr/>
        </p:nvGrpSpPr>
        <p:grpSpPr>
          <a:xfrm>
            <a:off x="5202150" y="1778443"/>
            <a:ext cx="1906012" cy="1041301"/>
            <a:chOff x="1906012" y="1001"/>
            <a:chExt cx="1602002" cy="1041301"/>
          </a:xfrm>
        </p:grpSpPr>
        <p:sp>
          <p:nvSpPr>
            <p:cNvPr id="19" name="Rounded Rectangle 18"/>
            <p:cNvSpPr/>
            <p:nvPr/>
          </p:nvSpPr>
          <p:spPr>
            <a:xfrm>
              <a:off x="1906012" y="1001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ounded Rectangle 4"/>
            <p:cNvSpPr/>
            <p:nvPr/>
          </p:nvSpPr>
          <p:spPr>
            <a:xfrm>
              <a:off x="1956844" y="51833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kern="1200" dirty="0"/>
                <a:t>Discover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260167" y="3616560"/>
            <a:ext cx="1602002" cy="1041301"/>
            <a:chOff x="3812024" y="1720525"/>
            <a:chExt cx="1602002" cy="1041301"/>
          </a:xfrm>
        </p:grpSpPr>
        <p:sp>
          <p:nvSpPr>
            <p:cNvPr id="17" name="Rounded Rectangle 16"/>
            <p:cNvSpPr/>
            <p:nvPr/>
          </p:nvSpPr>
          <p:spPr>
            <a:xfrm>
              <a:off x="3812024" y="1720525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ounded Rectangle 6"/>
            <p:cNvSpPr/>
            <p:nvPr/>
          </p:nvSpPr>
          <p:spPr>
            <a:xfrm>
              <a:off x="3862856" y="1771357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kern="1200" dirty="0"/>
                <a:t>Dream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54155" y="5336084"/>
            <a:ext cx="1602002" cy="1041301"/>
            <a:chOff x="1906012" y="3440049"/>
            <a:chExt cx="1602002" cy="1041301"/>
          </a:xfrm>
        </p:grpSpPr>
        <p:sp>
          <p:nvSpPr>
            <p:cNvPr id="15" name="Rounded Rectangle 14"/>
            <p:cNvSpPr/>
            <p:nvPr/>
          </p:nvSpPr>
          <p:spPr>
            <a:xfrm>
              <a:off x="1906012" y="3440049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8"/>
            <p:cNvSpPr/>
            <p:nvPr/>
          </p:nvSpPr>
          <p:spPr>
            <a:xfrm>
              <a:off x="1956844" y="3490881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kern="1200" dirty="0"/>
                <a:t>Design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634631" y="3616560"/>
            <a:ext cx="1602002" cy="1041301"/>
            <a:chOff x="186488" y="1720525"/>
            <a:chExt cx="1602002" cy="1041301"/>
          </a:xfrm>
        </p:grpSpPr>
        <p:sp>
          <p:nvSpPr>
            <p:cNvPr id="13" name="Rounded Rectangle 12"/>
            <p:cNvSpPr/>
            <p:nvPr/>
          </p:nvSpPr>
          <p:spPr>
            <a:xfrm>
              <a:off x="186488" y="1720525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10"/>
            <p:cNvSpPr/>
            <p:nvPr/>
          </p:nvSpPr>
          <p:spPr>
            <a:xfrm>
              <a:off x="237320" y="1771357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kern="1200" dirty="0"/>
                <a:t>Destiny</a:t>
              </a:r>
            </a:p>
          </p:txBody>
        </p:sp>
      </p:grpSp>
      <p:sp>
        <p:nvSpPr>
          <p:cNvPr id="24" name="Down Arrow 23"/>
          <p:cNvSpPr/>
          <p:nvPr/>
        </p:nvSpPr>
        <p:spPr>
          <a:xfrm rot="18876740">
            <a:off x="7278097" y="2658273"/>
            <a:ext cx="691527" cy="8068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5" name="Down Arrow 24"/>
          <p:cNvSpPr/>
          <p:nvPr/>
        </p:nvSpPr>
        <p:spPr>
          <a:xfrm rot="8122164">
            <a:off x="4312747" y="4923323"/>
            <a:ext cx="691527" cy="8068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7" name="Down Arrow 26"/>
          <p:cNvSpPr/>
          <p:nvPr/>
        </p:nvSpPr>
        <p:spPr>
          <a:xfrm rot="2499371">
            <a:off x="7274553" y="4978291"/>
            <a:ext cx="691527" cy="8068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7424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1988"/>
          </a:xfrm>
        </p:spPr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Appreciative Inquiry</a:t>
            </a:r>
            <a:endParaRPr lang="en-ZA" dirty="0"/>
          </a:p>
        </p:txBody>
      </p:sp>
      <p:sp>
        <p:nvSpPr>
          <p:cNvPr id="4" name="Rounded Rectangle 3"/>
          <p:cNvSpPr/>
          <p:nvPr/>
        </p:nvSpPr>
        <p:spPr>
          <a:xfrm>
            <a:off x="5002307" y="2312895"/>
            <a:ext cx="1694329" cy="1174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dirty="0"/>
              <a:t>Now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50953" y="2312895"/>
            <a:ext cx="1694329" cy="1174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dirty="0"/>
              <a:t>Future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53661" y="2312895"/>
            <a:ext cx="1694329" cy="1174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dirty="0"/>
              <a:t>Past</a:t>
            </a:r>
          </a:p>
        </p:txBody>
      </p:sp>
      <p:sp>
        <p:nvSpPr>
          <p:cNvPr id="8" name="Left Brace 7"/>
          <p:cNvSpPr/>
          <p:nvPr/>
        </p:nvSpPr>
        <p:spPr>
          <a:xfrm rot="16200000">
            <a:off x="3655359" y="1357454"/>
            <a:ext cx="666471" cy="5290576"/>
          </a:xfrm>
          <a:prstGeom prst="leftBrace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9" name="Group 8"/>
          <p:cNvGrpSpPr/>
          <p:nvPr/>
        </p:nvGrpSpPr>
        <p:grpSpPr>
          <a:xfrm>
            <a:off x="3187593" y="4521408"/>
            <a:ext cx="1602002" cy="708212"/>
            <a:chOff x="1906012" y="1001"/>
            <a:chExt cx="1602002" cy="1041301"/>
          </a:xfrm>
        </p:grpSpPr>
        <p:sp>
          <p:nvSpPr>
            <p:cNvPr id="10" name="Rounded Rectangle 9"/>
            <p:cNvSpPr/>
            <p:nvPr/>
          </p:nvSpPr>
          <p:spPr>
            <a:xfrm>
              <a:off x="1906012" y="1001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1956844" y="51833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/>
                <a:t>Discover</a:t>
              </a:r>
            </a:p>
          </p:txBody>
        </p:sp>
      </p:grpSp>
      <p:sp>
        <p:nvSpPr>
          <p:cNvPr id="12" name="Left Brace 11"/>
          <p:cNvSpPr/>
          <p:nvPr/>
        </p:nvSpPr>
        <p:spPr>
          <a:xfrm rot="16200000">
            <a:off x="9264883" y="3155578"/>
            <a:ext cx="666471" cy="1694328"/>
          </a:xfrm>
          <a:prstGeom prst="leftBrace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3" name="Group 12"/>
          <p:cNvGrpSpPr/>
          <p:nvPr/>
        </p:nvGrpSpPr>
        <p:grpSpPr>
          <a:xfrm>
            <a:off x="8894358" y="4550854"/>
            <a:ext cx="1407518" cy="708212"/>
            <a:chOff x="1906012" y="1001"/>
            <a:chExt cx="1602002" cy="1041301"/>
          </a:xfrm>
        </p:grpSpPr>
        <p:sp>
          <p:nvSpPr>
            <p:cNvPr id="14" name="Rounded Rectangle 13"/>
            <p:cNvSpPr/>
            <p:nvPr/>
          </p:nvSpPr>
          <p:spPr>
            <a:xfrm>
              <a:off x="1906012" y="1001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1956844" y="51833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/>
                <a:t>Dream</a:t>
              </a:r>
            </a:p>
          </p:txBody>
        </p:sp>
      </p:grpSp>
      <p:sp>
        <p:nvSpPr>
          <p:cNvPr id="16" name="Left Brace 15"/>
          <p:cNvSpPr/>
          <p:nvPr/>
        </p:nvSpPr>
        <p:spPr>
          <a:xfrm rot="16200000">
            <a:off x="7359183" y="3155578"/>
            <a:ext cx="666471" cy="1694328"/>
          </a:xfrm>
          <a:prstGeom prst="leftBrace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7" name="Group 16"/>
          <p:cNvGrpSpPr/>
          <p:nvPr/>
        </p:nvGrpSpPr>
        <p:grpSpPr>
          <a:xfrm>
            <a:off x="6988659" y="4555980"/>
            <a:ext cx="1407518" cy="708212"/>
            <a:chOff x="1906012" y="1001"/>
            <a:chExt cx="1602002" cy="1041301"/>
          </a:xfrm>
        </p:grpSpPr>
        <p:sp>
          <p:nvSpPr>
            <p:cNvPr id="18" name="Rounded Rectangle 17"/>
            <p:cNvSpPr/>
            <p:nvPr/>
          </p:nvSpPr>
          <p:spPr>
            <a:xfrm>
              <a:off x="1906012" y="1001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1956844" y="51833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/>
                <a:t>Design</a:t>
              </a:r>
            </a:p>
          </p:txBody>
        </p:sp>
      </p:grpSp>
      <p:sp>
        <p:nvSpPr>
          <p:cNvPr id="23" name="Right Arrow 22"/>
          <p:cNvSpPr/>
          <p:nvPr/>
        </p:nvSpPr>
        <p:spPr>
          <a:xfrm>
            <a:off x="6845254" y="5585012"/>
            <a:ext cx="3777922" cy="10219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/>
              <a:t>Destiny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44473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2" grpId="0" animBg="1"/>
      <p:bldP spid="16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732224"/>
            <a:ext cx="10501501" cy="2947352"/>
          </a:xfrm>
        </p:spPr>
        <p:txBody>
          <a:bodyPr>
            <a:normAutofit/>
          </a:bodyPr>
          <a:lstStyle/>
          <a:p>
            <a:r>
              <a:rPr lang="en-ZA" dirty="0"/>
              <a:t>The </a:t>
            </a:r>
            <a:r>
              <a:rPr lang="en-Z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reflection </a:t>
            </a:r>
            <a:r>
              <a:rPr lang="en-ZA" dirty="0"/>
              <a:t>question is a fundamental and important type of question to ask during coaching</a:t>
            </a:r>
          </a:p>
          <a:p>
            <a:r>
              <a:rPr lang="en-ZA" dirty="0"/>
              <a:t>On a paradigmatic or philosophical level one needs to understand recursiveness or reflection in order to understand the value of reflection questions</a:t>
            </a:r>
          </a:p>
        </p:txBody>
      </p:sp>
    </p:spTree>
    <p:extLst>
      <p:ext uri="{BB962C8B-B14F-4D97-AF65-F5344CB8AC3E}">
        <p14:creationId xmlns:p14="http://schemas.microsoft.com/office/powerpoint/2010/main" val="1423068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Questionnaires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9403742" cy="4195481"/>
          </a:xfrm>
        </p:spPr>
        <p:txBody>
          <a:bodyPr/>
          <a:lstStyle/>
          <a:p>
            <a:pPr marL="0" indent="0">
              <a:buNone/>
            </a:pPr>
            <a:r>
              <a:rPr lang="en-ZA" dirty="0"/>
              <a:t>A list of (already designed) questions for a specific purpose</a:t>
            </a:r>
          </a:p>
        </p:txBody>
      </p:sp>
    </p:spTree>
    <p:extLst>
      <p:ext uri="{BB962C8B-B14F-4D97-AF65-F5344CB8AC3E}">
        <p14:creationId xmlns:p14="http://schemas.microsoft.com/office/powerpoint/2010/main" val="1161235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18882"/>
          </a:xfrm>
        </p:spPr>
        <p:txBody>
          <a:bodyPr/>
          <a:lstStyle/>
          <a:p>
            <a:r>
              <a:rPr lang="en-ZA" dirty="0"/>
              <a:t>Cause and Effect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65177" y="3021105"/>
            <a:ext cx="1407459" cy="10309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/>
              <a:t>X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278543" y="3021105"/>
            <a:ext cx="1407459" cy="10309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/>
              <a:t>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3891" y="3146611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90640" y="3146611"/>
            <a:ext cx="12698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then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82473" y="4428563"/>
            <a:ext cx="15728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9213" y="4428563"/>
            <a:ext cx="15061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Effect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810700" y="4634753"/>
            <a:ext cx="863151" cy="484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5733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18882"/>
          </a:xfrm>
        </p:spPr>
        <p:txBody>
          <a:bodyPr/>
          <a:lstStyle/>
          <a:p>
            <a:r>
              <a:rPr lang="en-ZA" dirty="0"/>
              <a:t>Lineal Or Reflective/Recursive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7969" y="3496233"/>
            <a:ext cx="1407459" cy="10309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/>
              <a:t>X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57907" y="3496232"/>
            <a:ext cx="1407459" cy="10309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/>
              <a:t>Y</a:t>
            </a:r>
          </a:p>
        </p:txBody>
      </p:sp>
      <p:sp>
        <p:nvSpPr>
          <p:cNvPr id="3" name="Right Arrow 2"/>
          <p:cNvSpPr/>
          <p:nvPr/>
        </p:nvSpPr>
        <p:spPr>
          <a:xfrm>
            <a:off x="347969" y="4984375"/>
            <a:ext cx="5117397" cy="57374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ounded Rectangle 11"/>
          <p:cNvSpPr/>
          <p:nvPr/>
        </p:nvSpPr>
        <p:spPr>
          <a:xfrm>
            <a:off x="6616606" y="3496233"/>
            <a:ext cx="1407459" cy="10309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/>
              <a:t>X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326544" y="3496232"/>
            <a:ext cx="1407459" cy="10309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/>
              <a:t>Y</a:t>
            </a:r>
          </a:p>
        </p:txBody>
      </p:sp>
      <p:sp>
        <p:nvSpPr>
          <p:cNvPr id="4" name="Curved Up Arrow 3"/>
          <p:cNvSpPr/>
          <p:nvPr/>
        </p:nvSpPr>
        <p:spPr>
          <a:xfrm>
            <a:off x="7171766" y="4845418"/>
            <a:ext cx="4455458" cy="1237130"/>
          </a:xfrm>
          <a:prstGeom prst="curvedUpArrow">
            <a:avLst>
              <a:gd name="adj1" fmla="val 41808"/>
              <a:gd name="adj2" fmla="val 106615"/>
              <a:gd name="adj3" fmla="val 36594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14" name="Curved Up Arrow 13"/>
          <p:cNvSpPr/>
          <p:nvPr/>
        </p:nvSpPr>
        <p:spPr>
          <a:xfrm rot="10800000">
            <a:off x="6786283" y="1940856"/>
            <a:ext cx="4455458" cy="1237130"/>
          </a:xfrm>
          <a:prstGeom prst="curvedUpArrow">
            <a:avLst>
              <a:gd name="adj1" fmla="val 41808"/>
              <a:gd name="adj2" fmla="val 106615"/>
              <a:gd name="adj3" fmla="val 36594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383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732224"/>
            <a:ext cx="10501501" cy="5004752"/>
          </a:xfrm>
        </p:spPr>
        <p:txBody>
          <a:bodyPr>
            <a:normAutofit/>
          </a:bodyPr>
          <a:lstStyle/>
          <a:p>
            <a:r>
              <a:rPr lang="en-ZA" dirty="0"/>
              <a:t>Reflection questions have the potential to invite a Coach or Client’s 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thinking about their own thinking</a:t>
            </a:r>
            <a:r>
              <a:rPr lang="en-ZA" b="1" dirty="0"/>
              <a:t> </a:t>
            </a:r>
            <a:r>
              <a:rPr lang="en-ZA" dirty="0"/>
              <a:t>into the reflective space</a:t>
            </a:r>
          </a:p>
          <a:p>
            <a:r>
              <a:rPr lang="en-ZA" dirty="0"/>
              <a:t>Reflection questions ‘forces’ the Client to think about WHY he says or thinks about himself the way he does</a:t>
            </a:r>
          </a:p>
          <a:p>
            <a:r>
              <a:rPr lang="en-ZA" dirty="0"/>
              <a:t>Reflection questions facilitates self-awareness</a:t>
            </a:r>
          </a:p>
        </p:txBody>
      </p:sp>
    </p:spTree>
    <p:extLst>
      <p:ext uri="{BB962C8B-B14F-4D97-AF65-F5344CB8AC3E}">
        <p14:creationId xmlns:p14="http://schemas.microsoft.com/office/powerpoint/2010/main" val="23389786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ageCurlDoubl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732224"/>
            <a:ext cx="10501501" cy="5004752"/>
          </a:xfrm>
        </p:spPr>
        <p:txBody>
          <a:bodyPr>
            <a:normAutofit/>
          </a:bodyPr>
          <a:lstStyle/>
          <a:p>
            <a:r>
              <a:rPr lang="en-ZA" dirty="0"/>
              <a:t>Examples of reflection questions:</a:t>
            </a:r>
          </a:p>
          <a:p>
            <a:pPr lvl="1"/>
            <a:r>
              <a:rPr lang="en-ZA" dirty="0"/>
              <a:t>Why do you think your father was responsible for your inability to respect your wife?</a:t>
            </a:r>
          </a:p>
          <a:p>
            <a:pPr lvl="1"/>
            <a:r>
              <a:rPr lang="en-ZA" dirty="0"/>
              <a:t>Why would you like to live in Africa?</a:t>
            </a:r>
          </a:p>
          <a:p>
            <a:pPr lvl="1"/>
            <a:r>
              <a:rPr lang="en-ZA" dirty="0"/>
              <a:t>What do you think cause you to become aggressive when you don’t get your way?</a:t>
            </a:r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268730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ageCurlDouble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11">
      <a:dk1>
        <a:sysClr val="windowText" lastClr="000000"/>
      </a:dk1>
      <a:lt1>
        <a:sysClr val="window" lastClr="FFFFFF"/>
      </a:lt1>
      <a:dk2>
        <a:srgbClr val="3B495B"/>
      </a:dk2>
      <a:lt2>
        <a:srgbClr val="FFFFFF"/>
      </a:lt2>
      <a:accent1>
        <a:srgbClr val="ED7D31"/>
      </a:accent1>
      <a:accent2>
        <a:srgbClr val="ED7D31"/>
      </a:accent2>
      <a:accent3>
        <a:srgbClr val="595959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3156</TotalTime>
  <Words>689</Words>
  <Application>Microsoft Office PowerPoint</Application>
  <PresentationFormat>Widescreen</PresentationFormat>
  <Paragraphs>411</Paragraphs>
  <Slides>22</Slides>
  <Notes>4</Notes>
  <HiddenSlides>7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Courier New</vt:lpstr>
      <vt:lpstr>Wingdings 3</vt:lpstr>
      <vt:lpstr>Ion</vt:lpstr>
      <vt:lpstr>Asking Questions</vt:lpstr>
      <vt:lpstr>Icebreaker</vt:lpstr>
      <vt:lpstr>Icebreaker</vt:lpstr>
      <vt:lpstr>Definition of coaching</vt:lpstr>
      <vt:lpstr>PowerPoint Presentation</vt:lpstr>
      <vt:lpstr>Meaningful Conversations</vt:lpstr>
      <vt:lpstr>PowerPoint Presentation</vt:lpstr>
      <vt:lpstr>PowerPoint Presentation</vt:lpstr>
      <vt:lpstr>Introduction </vt:lpstr>
      <vt:lpstr>How You Ask The Question?</vt:lpstr>
      <vt:lpstr>Why You Ask A Question?</vt:lpstr>
      <vt:lpstr>Process of self</vt:lpstr>
      <vt:lpstr>What Type Of Question You Ask?</vt:lpstr>
      <vt:lpstr>Factual Questions</vt:lpstr>
      <vt:lpstr>Appreciative Inquiry</vt:lpstr>
      <vt:lpstr>Appreciative Inquiry</vt:lpstr>
      <vt:lpstr>Reflection Questions</vt:lpstr>
      <vt:lpstr>Questionnaires </vt:lpstr>
      <vt:lpstr>Cause and Effect</vt:lpstr>
      <vt:lpstr>Lineal Or Reflective/Recursive</vt:lpstr>
      <vt:lpstr>Reflection Questions</vt:lpstr>
      <vt:lpstr>Reflection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Asking Questions</dc:title>
  <dc:creator>Nico Liebenberg</dc:creator>
  <cp:lastModifiedBy>Nico Liebenberg</cp:lastModifiedBy>
  <cp:revision>143</cp:revision>
  <dcterms:created xsi:type="dcterms:W3CDTF">2015-12-04T12:13:48Z</dcterms:created>
  <dcterms:modified xsi:type="dcterms:W3CDTF">2018-04-18T10:45:32Z</dcterms:modified>
</cp:coreProperties>
</file>